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6"/>
  </p:notesMasterIdLst>
  <p:sldIdLst>
    <p:sldId id="375" r:id="rId2"/>
    <p:sldId id="425" r:id="rId3"/>
    <p:sldId id="426" r:id="rId4"/>
    <p:sldId id="427" r:id="rId5"/>
    <p:sldId id="428" r:id="rId6"/>
    <p:sldId id="429" r:id="rId7"/>
    <p:sldId id="430" r:id="rId8"/>
    <p:sldId id="431" r:id="rId9"/>
    <p:sldId id="432" r:id="rId10"/>
    <p:sldId id="433" r:id="rId11"/>
    <p:sldId id="434" r:id="rId12"/>
    <p:sldId id="444" r:id="rId13"/>
    <p:sldId id="435" r:id="rId14"/>
    <p:sldId id="436" r:id="rId15"/>
    <p:sldId id="437" r:id="rId16"/>
    <p:sldId id="438" r:id="rId17"/>
    <p:sldId id="439" r:id="rId18"/>
    <p:sldId id="445" r:id="rId19"/>
    <p:sldId id="446" r:id="rId20"/>
    <p:sldId id="447" r:id="rId21"/>
    <p:sldId id="448" r:id="rId22"/>
    <p:sldId id="449" r:id="rId23"/>
    <p:sldId id="450" r:id="rId24"/>
    <p:sldId id="451" r:id="rId25"/>
    <p:sldId id="452" r:id="rId26"/>
    <p:sldId id="453" r:id="rId27"/>
    <p:sldId id="454" r:id="rId28"/>
    <p:sldId id="455" r:id="rId29"/>
    <p:sldId id="456" r:id="rId30"/>
    <p:sldId id="457" r:id="rId31"/>
    <p:sldId id="460" r:id="rId32"/>
    <p:sldId id="458" r:id="rId33"/>
    <p:sldId id="459" r:id="rId34"/>
    <p:sldId id="461" r:id="rId35"/>
    <p:sldId id="462" r:id="rId36"/>
    <p:sldId id="463" r:id="rId37"/>
    <p:sldId id="464" r:id="rId38"/>
    <p:sldId id="465" r:id="rId39"/>
    <p:sldId id="466" r:id="rId40"/>
    <p:sldId id="467" r:id="rId41"/>
    <p:sldId id="468" r:id="rId42"/>
    <p:sldId id="469" r:id="rId43"/>
    <p:sldId id="470" r:id="rId44"/>
    <p:sldId id="471" r:id="rId45"/>
    <p:sldId id="472" r:id="rId46"/>
    <p:sldId id="473" r:id="rId47"/>
    <p:sldId id="474" r:id="rId48"/>
    <p:sldId id="475" r:id="rId49"/>
    <p:sldId id="476" r:id="rId50"/>
    <p:sldId id="440" r:id="rId51"/>
    <p:sldId id="441" r:id="rId52"/>
    <p:sldId id="442" r:id="rId53"/>
    <p:sldId id="443" r:id="rId54"/>
    <p:sldId id="424" r:id="rId5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dirty="0"/>
              <a:t>HEALTHCARE WORKERS AND HEALTHCARE ASSOCIATES. RIGHTS, DUTIES AND RESPONSIBILITIES. ISSUANCE, RENEWAL, REVOCATION OF LICENSE</a:t>
            </a:r>
            <a:r>
              <a:rPr lang="sr-Latn-RS" dirty="0" smtClean="0"/>
              <a:t/>
            </a:r>
            <a:br>
              <a:rPr lang="sr-Latn-RS" dirty="0" smtClean="0"/>
            </a:br>
            <a:endParaRPr lang="en-US" dirty="0"/>
          </a:p>
        </p:txBody>
      </p:sp>
      <p:sp>
        <p:nvSpPr>
          <p:cNvPr id="3" name="Subtitle 2"/>
          <p:cNvSpPr>
            <a:spLocks noGrp="1"/>
          </p:cNvSpPr>
          <p:nvPr>
            <p:ph type="subTitle" idx="1"/>
          </p:nvPr>
        </p:nvSpPr>
        <p:spPr>
          <a:xfrm>
            <a:off x="1143898" y="4953000"/>
            <a:ext cx="9341101" cy="1371600"/>
          </a:xfrm>
        </p:spPr>
        <p:txBody>
          <a:bodyPr>
            <a:noAutofit/>
          </a:bodyPr>
          <a:lstStyle/>
          <a:p>
            <a:r>
              <a:rPr lang="sr-Cyrl-RS" sz="2400" b="1" dirty="0"/>
              <a:t>Asst. Prof. </a:t>
            </a:r>
            <a:r>
              <a:rPr lang="sr-Latn-RS" sz="2400" b="1" dirty="0"/>
              <a:t>Dr. </a:t>
            </a:r>
            <a:r>
              <a:rPr lang="sr-Latn-RS" sz="2400" b="1" dirty="0" smtClean="0"/>
              <a:t>Br</a:t>
            </a:r>
            <a:r>
              <a:rPr lang="en-US" sz="2400" b="1" dirty="0" smtClean="0"/>
              <a:t>a</a:t>
            </a:r>
            <a:r>
              <a:rPr lang="sr-Latn-RS" sz="2400" b="1" dirty="0" smtClean="0"/>
              <a:t>nimir Radmanovic</a:t>
            </a:r>
            <a:r>
              <a:rPr lang="en-US" sz="2400" b="1" dirty="0" smtClean="0"/>
              <a:t>, </a:t>
            </a:r>
            <a:r>
              <a:rPr lang="sr-Latn-RS" sz="2400" b="1" dirty="0"/>
              <a:t>MD, PhD, Assistant Professor</a:t>
            </a:r>
            <a:endParaRPr lang="en-US" sz="2400" b="1" dirty="0"/>
          </a:p>
          <a:p>
            <a:r>
              <a:rPr lang="sr-Cyrl-CS" sz="2400" b="1" dirty="0" smtClean="0"/>
              <a:t>Assoc</a:t>
            </a:r>
            <a:r>
              <a:rPr lang="sr-Cyrl-CS" sz="2400" b="1" dirty="0"/>
              <a:t>. Prof. Dr</a:t>
            </a:r>
            <a:r>
              <a:rPr lang="sr-Latn-RS" sz="2400" b="1" dirty="0"/>
              <a:t>. Snezana </a:t>
            </a:r>
            <a:r>
              <a:rPr lang="sr-Latn-RS" sz="2400" b="1" dirty="0" smtClean="0"/>
              <a:t>Radovanovic</a:t>
            </a:r>
            <a:r>
              <a:rPr lang="en-US" sz="2400" b="1" dirty="0" smtClean="0"/>
              <a:t>, </a:t>
            </a:r>
            <a:r>
              <a:rPr lang="sr-Latn-RS" sz="2400" b="1" dirty="0"/>
              <a:t>MD, PhD, </a:t>
            </a:r>
            <a:r>
              <a:rPr lang="sr-Latn-RS" sz="2400" b="1" dirty="0" smtClean="0"/>
              <a:t>Ass</a:t>
            </a:r>
            <a:r>
              <a:rPr lang="en-US" sz="2400" b="1" dirty="0" err="1" smtClean="0"/>
              <a:t>ociate</a:t>
            </a:r>
            <a:r>
              <a:rPr lang="sr-Latn-RS" sz="2400" b="1" dirty="0" smtClean="0"/>
              <a:t> Professor</a:t>
            </a:r>
            <a:endParaRPr lang="en-US" sz="2400" b="1" dirty="0" smtClean="0"/>
          </a:p>
          <a:p>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Primarius</a:t>
            </a:r>
            <a:endParaRPr lang="en-US" dirty="0"/>
          </a:p>
        </p:txBody>
      </p:sp>
      <p:sp>
        <p:nvSpPr>
          <p:cNvPr id="3" name="Content Placeholder 2"/>
          <p:cNvSpPr>
            <a:spLocks noGrp="1"/>
          </p:cNvSpPr>
          <p:nvPr>
            <p:ph idx="1"/>
          </p:nvPr>
        </p:nvSpPr>
        <p:spPr/>
        <p:txBody>
          <a:bodyPr>
            <a:normAutofit lnSpcReduction="10000"/>
          </a:bodyPr>
          <a:lstStyle/>
          <a:p>
            <a:pPr marL="204788" lvl="1">
              <a:spcBef>
                <a:spcPts val="1350"/>
              </a:spcBef>
              <a:buFont typeface="Arial" panose="020B0604020202020204" pitchFamily="34" charset="0"/>
              <a:buChar char="▪"/>
            </a:pPr>
            <a:r>
              <a:rPr lang="en-US" sz="2200" dirty="0"/>
              <a:t>Physicians, who have minimum twelve years of practice in a health care activity, who have passed the certiﬁcation exam, and who have professional and </a:t>
            </a:r>
            <a:r>
              <a:rPr lang="en-US" sz="2200" dirty="0" smtClean="0"/>
              <a:t>scientiﬁc </a:t>
            </a:r>
            <a:r>
              <a:rPr lang="en-US" sz="2200" dirty="0"/>
              <a:t>papers issued, may submit the </a:t>
            </a:r>
            <a:r>
              <a:rPr lang="en-US" sz="2200" dirty="0" smtClean="0"/>
              <a:t>application </a:t>
            </a:r>
            <a:r>
              <a:rPr lang="en-US" sz="2200" dirty="0"/>
              <a:t>to receive the title of Head </a:t>
            </a:r>
            <a:r>
              <a:rPr lang="en-US" sz="2200" dirty="0" smtClean="0"/>
              <a:t>Physician </a:t>
            </a:r>
            <a:r>
              <a:rPr lang="en-US" sz="2200" dirty="0"/>
              <a:t>[</a:t>
            </a:r>
            <a:r>
              <a:rPr lang="en-US" sz="2200" i="1" dirty="0" err="1"/>
              <a:t>Primarius</a:t>
            </a:r>
            <a:r>
              <a:rPr lang="en-US" sz="2200" i="1" dirty="0"/>
              <a:t>, primus inter </a:t>
            </a:r>
            <a:r>
              <a:rPr lang="en-US" sz="2200" i="1" dirty="0" err="1"/>
              <a:t>partes</a:t>
            </a:r>
            <a:r>
              <a:rPr lang="en-US" sz="2200" dirty="0"/>
              <a:t>]. </a:t>
            </a:r>
            <a:endParaRPr lang="en-US" sz="2200" dirty="0" smtClean="0"/>
          </a:p>
          <a:p>
            <a:pPr marL="204788" lvl="1">
              <a:spcBef>
                <a:spcPts val="1350"/>
              </a:spcBef>
              <a:buFont typeface="Arial" panose="020B0604020202020204" pitchFamily="34" charset="0"/>
              <a:buChar char="▪"/>
            </a:pPr>
            <a:r>
              <a:rPr lang="en-US" sz="2200" dirty="0" smtClean="0"/>
              <a:t>This </a:t>
            </a:r>
            <a:r>
              <a:rPr lang="en-US" sz="2200" dirty="0"/>
              <a:t>is the act of professional recognition for a long-term successful health care, as well as educational and professional work (Article 180). </a:t>
            </a:r>
            <a:endParaRPr lang="en-US" sz="2200" dirty="0" smtClean="0"/>
          </a:p>
          <a:p>
            <a:pPr marL="204788" lvl="1">
              <a:spcBef>
                <a:spcPts val="1350"/>
              </a:spcBef>
              <a:buFont typeface="Arial" panose="020B0604020202020204" pitchFamily="34" charset="0"/>
              <a:buChar char="▪"/>
            </a:pPr>
            <a:r>
              <a:rPr lang="en-US" sz="2200" dirty="0" smtClean="0"/>
              <a:t>The </a:t>
            </a:r>
            <a:r>
              <a:rPr lang="en-US" sz="2200" dirty="0"/>
              <a:t>proposal for awarding the title may be submitted by a relevant section or branch of the Medical or Pharmaceutical Association, as well as by a competent Chamber. </a:t>
            </a:r>
            <a:endParaRPr lang="en-US" sz="2200" dirty="0" smtClean="0"/>
          </a:p>
          <a:p>
            <a:pPr marL="204788" lvl="1">
              <a:spcBef>
                <a:spcPts val="1350"/>
              </a:spcBef>
              <a:buFont typeface="Arial" panose="020B0604020202020204" pitchFamily="34" charset="0"/>
              <a:buChar char="▪"/>
            </a:pPr>
            <a:r>
              <a:rPr lang="en-US" sz="2200" dirty="0" smtClean="0"/>
              <a:t>Detailed </a:t>
            </a:r>
            <a:r>
              <a:rPr lang="en-US" sz="2200" dirty="0"/>
              <a:t>requirements, methods, and procedures for Head </a:t>
            </a:r>
            <a:r>
              <a:rPr lang="en-US" sz="2200" dirty="0" smtClean="0"/>
              <a:t>Physician </a:t>
            </a:r>
            <a:r>
              <a:rPr lang="en-US" sz="2200" dirty="0"/>
              <a:t>are speciﬁed by the Minister. For health care practitioners from the territory of the autonomous province, the opinion from the competent authority of the autonomous province should be previously obtained.</a:t>
            </a:r>
          </a:p>
          <a:p>
            <a:endParaRPr lang="en-US" dirty="0"/>
          </a:p>
        </p:txBody>
      </p:sp>
    </p:spTree>
    <p:extLst>
      <p:ext uri="{BB962C8B-B14F-4D97-AF65-F5344CB8AC3E}">
        <p14:creationId xmlns:p14="http://schemas.microsoft.com/office/powerpoint/2010/main" xmlns="" val="88199505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r>
              <a:rPr lang="en-US" dirty="0"/>
              <a:t>of the needs of health care service</a:t>
            </a:r>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en-US" sz="2200" dirty="0"/>
              <a:t>The number of newly graduate students at faculties of medicine in the Republic of Serbia is not related to the assessment of the needs of health care </a:t>
            </a:r>
            <a:r>
              <a:rPr lang="en-US" sz="2200" dirty="0" smtClean="0"/>
              <a:t>services </a:t>
            </a:r>
            <a:r>
              <a:rPr lang="en-US" sz="2200" dirty="0"/>
              <a:t>and is dominated by the interest of schools themselves dictated by the current funding system of the Medical School and the number of students, which is also </a:t>
            </a:r>
            <a:r>
              <a:rPr lang="en-US" sz="2200" dirty="0" smtClean="0"/>
              <a:t>signiﬁcant </a:t>
            </a:r>
            <a:r>
              <a:rPr lang="en-US" sz="2200" dirty="0"/>
              <a:t>for other schools of health care. </a:t>
            </a:r>
            <a:endParaRPr lang="en-US" sz="2200" dirty="0" smtClean="0"/>
          </a:p>
          <a:p>
            <a:pPr marL="204788" lvl="1">
              <a:spcBef>
                <a:spcPts val="1350"/>
              </a:spcBef>
              <a:buFont typeface="Arial" panose="020B0604020202020204" pitchFamily="34" charset="0"/>
              <a:buChar char="▪"/>
            </a:pPr>
            <a:r>
              <a:rPr lang="en-US" sz="2200" dirty="0" smtClean="0"/>
              <a:t>According </a:t>
            </a:r>
            <a:r>
              <a:rPr lang="en-US" sz="2200" dirty="0"/>
              <a:t>to the WHO recommendations, the health care policy implies the planning of an appropriate number and </a:t>
            </a:r>
            <a:r>
              <a:rPr lang="en-US" sz="2200" dirty="0" smtClean="0"/>
              <a:t>qualiﬁcation </a:t>
            </a:r>
            <a:r>
              <a:rPr lang="en-US" sz="2200" dirty="0"/>
              <a:t>structure education and their adequate utilization, with continuous </a:t>
            </a:r>
            <a:r>
              <a:rPr lang="en-US" sz="2200" dirty="0" smtClean="0"/>
              <a:t>professional </a:t>
            </a:r>
            <a:r>
              <a:rPr lang="en-US" sz="2200" dirty="0"/>
              <a:t>development.</a:t>
            </a:r>
          </a:p>
          <a:p>
            <a:endParaRPr lang="en-US" dirty="0">
              <a:solidFill>
                <a:srgbClr val="FF0000"/>
              </a:solidFill>
            </a:endParaRPr>
          </a:p>
        </p:txBody>
      </p:sp>
    </p:spTree>
    <p:extLst>
      <p:ext uri="{BB962C8B-B14F-4D97-AF65-F5344CB8AC3E}">
        <p14:creationId xmlns:p14="http://schemas.microsoft.com/office/powerpoint/2010/main" xmlns="" val="394839658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LICENSING OF PHYSICIANS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72169913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a:t>
            </a:r>
            <a:endParaRPr lang="en-US" dirty="0"/>
          </a:p>
        </p:txBody>
      </p:sp>
      <p:sp>
        <p:nvSpPr>
          <p:cNvPr id="3" name="Content Placeholder 2"/>
          <p:cNvSpPr>
            <a:spLocks noGrp="1"/>
          </p:cNvSpPr>
          <p:nvPr>
            <p:ph idx="1"/>
          </p:nvPr>
        </p:nvSpPr>
        <p:spPr/>
        <p:txBody>
          <a:bodyPr>
            <a:normAutofit/>
          </a:bodyPr>
          <a:lstStyle/>
          <a:p>
            <a:r>
              <a:rPr lang="en-US" sz="2200" dirty="0"/>
              <a:t>In accordance with the Health Care Act, there are common provisions on the licensing of health practitioners</a:t>
            </a:r>
            <a:r>
              <a:rPr lang="en-US" sz="2200" dirty="0" smtClean="0"/>
              <a:t>.</a:t>
            </a:r>
          </a:p>
          <a:p>
            <a:r>
              <a:rPr lang="en-US" sz="2200" dirty="0" smtClean="0"/>
              <a:t> </a:t>
            </a:r>
            <a:r>
              <a:rPr lang="en-US" sz="2200" dirty="0"/>
              <a:t>The second part of the legal provisions is </a:t>
            </a:r>
            <a:r>
              <a:rPr lang="en-US" sz="2200" dirty="0" smtClean="0"/>
              <a:t>contained </a:t>
            </a:r>
            <a:r>
              <a:rPr lang="en-US" sz="2200" dirty="0"/>
              <a:t>in the Act on Chambers of Health Care Practitioners and regulates the </a:t>
            </a:r>
            <a:r>
              <a:rPr lang="en-US" sz="2200" dirty="0" smtClean="0"/>
              <a:t>administrative </a:t>
            </a:r>
            <a:r>
              <a:rPr lang="en-US" sz="2200" dirty="0"/>
              <a:t>procedure. </a:t>
            </a:r>
            <a:endParaRPr lang="en-US" sz="2200" dirty="0" smtClean="0"/>
          </a:p>
          <a:p>
            <a:r>
              <a:rPr lang="en-US" sz="2200" dirty="0" smtClean="0"/>
              <a:t>The </a:t>
            </a:r>
            <a:r>
              <a:rPr lang="en-US" sz="2200" dirty="0"/>
              <a:t>competent Chamber issues, renews, or revokes the license of health practitioners under the conditions prescribed by the law governing health care. </a:t>
            </a:r>
            <a:endParaRPr lang="en-US" sz="2200" dirty="0" smtClean="0"/>
          </a:p>
          <a:p>
            <a:r>
              <a:rPr lang="en-US" sz="2200" dirty="0" smtClean="0"/>
              <a:t>The </a:t>
            </a:r>
            <a:r>
              <a:rPr lang="en-US" sz="2200" dirty="0"/>
              <a:t>director of the Chamber makes a decision and orders to make an entry in the Directory of the Chamber, which is kept for all members. The Directory has the contents of a public book (Articles 9 and </a:t>
            </a:r>
            <a:r>
              <a:rPr lang="en-US" sz="2200" dirty="0" smtClean="0"/>
              <a:t>10</a:t>
            </a:r>
            <a:endParaRPr lang="en-US" sz="2200" dirty="0"/>
          </a:p>
        </p:txBody>
      </p:sp>
    </p:spTree>
    <p:extLst>
      <p:ext uri="{BB962C8B-B14F-4D97-AF65-F5344CB8AC3E}">
        <p14:creationId xmlns:p14="http://schemas.microsoft.com/office/powerpoint/2010/main" xmlns="" val="175262688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0" y="1905000"/>
            <a:ext cx="9983390" cy="2667000"/>
          </a:xfrm>
        </p:spPr>
        <p:txBody>
          <a:bodyPr/>
          <a:lstStyle/>
          <a:p>
            <a:r>
              <a:rPr lang="en-US" sz="3200" dirty="0"/>
              <a:t>A health professional may practice medicine in a health care institution or private practice if: he has completed internships and passed the professional examination; obtained or renewed the license (Article 153</a:t>
            </a:r>
            <a:r>
              <a:rPr lang="en-US" sz="3200" dirty="0" smtClean="0"/>
              <a:t>). </a:t>
            </a:r>
            <a:r>
              <a:rPr lang="en-US" sz="3200" dirty="0"/>
              <a:t>The performance of a health care activity means the independent provision of health care without direct supervision of another health care professional</a:t>
            </a:r>
            <a:r>
              <a:rPr lang="en-US" sz="3200" dirty="0" smtClean="0"/>
              <a:t>.</a:t>
            </a:r>
            <a:endParaRPr lang="en-US" sz="32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19106166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a:t>
            </a:r>
            <a:endParaRPr lang="en-US" dirty="0"/>
          </a:p>
        </p:txBody>
      </p:sp>
      <p:sp>
        <p:nvSpPr>
          <p:cNvPr id="3" name="Content Placeholder 2"/>
          <p:cNvSpPr>
            <a:spLocks noGrp="1"/>
          </p:cNvSpPr>
          <p:nvPr>
            <p:ph idx="1"/>
          </p:nvPr>
        </p:nvSpPr>
        <p:spPr/>
        <p:txBody>
          <a:bodyPr>
            <a:normAutofit/>
          </a:bodyPr>
          <a:lstStyle/>
          <a:p>
            <a:r>
              <a:rPr lang="en-US" sz="2200" dirty="0"/>
              <a:t>The manager of the competent Chamber renders the decision on the issued, renewed, or revoked license of a health care practitioner. </a:t>
            </a:r>
            <a:endParaRPr lang="en-US" sz="2200" dirty="0" smtClean="0"/>
          </a:p>
          <a:p>
            <a:r>
              <a:rPr lang="en-US" sz="2200" dirty="0" smtClean="0"/>
              <a:t>The </a:t>
            </a:r>
            <a:r>
              <a:rPr lang="en-US" sz="2200" dirty="0"/>
              <a:t>decision is ﬁnal in the administrative procedure and an administrative lawsuit may be instituted against it. </a:t>
            </a:r>
            <a:endParaRPr lang="en-US" sz="2200" dirty="0" smtClean="0"/>
          </a:p>
          <a:p>
            <a:r>
              <a:rPr lang="en-US" sz="2200" dirty="0" smtClean="0">
                <a:solidFill>
                  <a:srgbClr val="FF0000"/>
                </a:solidFill>
              </a:rPr>
              <a:t>The </a:t>
            </a:r>
            <a:r>
              <a:rPr lang="en-US" sz="2200" dirty="0">
                <a:solidFill>
                  <a:srgbClr val="FF0000"/>
                </a:solidFill>
              </a:rPr>
              <a:t>license is a public document </a:t>
            </a:r>
            <a:r>
              <a:rPr lang="en-US" sz="2200" dirty="0"/>
              <a:t>(Article 181). </a:t>
            </a:r>
            <a:endParaRPr lang="en-US" sz="2200" dirty="0" smtClean="0"/>
          </a:p>
          <a:p>
            <a:r>
              <a:rPr lang="en-US" sz="2200" dirty="0" smtClean="0"/>
              <a:t>The </a:t>
            </a:r>
            <a:r>
              <a:rPr lang="en-US" sz="2200" dirty="0"/>
              <a:t>costs of the license are </a:t>
            </a:r>
            <a:r>
              <a:rPr lang="en-US" sz="2200" dirty="0" smtClean="0"/>
              <a:t>established </a:t>
            </a:r>
            <a:r>
              <a:rPr lang="en-US" sz="2200" dirty="0"/>
              <a:t>by a competent body of the association, under the conditions laid down by law. </a:t>
            </a:r>
            <a:endParaRPr lang="en-US" sz="2200" dirty="0" smtClean="0"/>
          </a:p>
          <a:p>
            <a:r>
              <a:rPr lang="en-US" sz="2200" dirty="0" smtClean="0"/>
              <a:t>Detailed </a:t>
            </a:r>
            <a:r>
              <a:rPr lang="en-US" sz="2200" dirty="0"/>
              <a:t>requirements, the form and the contents of the issued, renewed or revoked license, as well as the program of continuous education are speciﬁed by the Minister.</a:t>
            </a:r>
          </a:p>
        </p:txBody>
      </p:sp>
    </p:spTree>
    <p:extLst>
      <p:ext uri="{BB962C8B-B14F-4D97-AF65-F5344CB8AC3E}">
        <p14:creationId xmlns:p14="http://schemas.microsoft.com/office/powerpoint/2010/main" xmlns="" val="2496840361"/>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solidFill>
                  <a:srgbClr val="FF0000"/>
                </a:solidFill>
              </a:rPr>
              <a:t>A health care practitioner, who has not been issued, or who has not renewed the license</a:t>
            </a:r>
            <a:r>
              <a:rPr lang="en-US" dirty="0"/>
              <a:t>, </a:t>
            </a:r>
            <a:r>
              <a:rPr lang="en-US" dirty="0">
                <a:solidFill>
                  <a:srgbClr val="FF0000"/>
                </a:solidFill>
              </a:rPr>
              <a:t>under the conditions laid down by the law, may not carry out </a:t>
            </a:r>
            <a:r>
              <a:rPr lang="en-US" dirty="0" smtClean="0">
                <a:solidFill>
                  <a:srgbClr val="FF0000"/>
                </a:solidFill>
              </a:rPr>
              <a:t>independent </a:t>
            </a:r>
            <a:r>
              <a:rPr lang="en-US" dirty="0">
                <a:solidFill>
                  <a:srgbClr val="FF0000"/>
                </a:solidFill>
              </a:rPr>
              <a:t>practice in a health care facility or private practice. </a:t>
            </a:r>
            <a:r>
              <a:rPr lang="en-US" dirty="0"/>
              <a:t>Until the issuing, or renewal of the license, the health care practitioner can provide health care in a health care facility or private practice under the supervision of a health care practitioner who has been issued or who has renewed the license with the competent </a:t>
            </a:r>
            <a:r>
              <a:rPr lang="en-US" dirty="0" smtClean="0"/>
              <a:t>association</a:t>
            </a:r>
            <a:r>
              <a:rPr lang="en-US" dirty="0"/>
              <a:t>, and who will be designated by the director of the health care facility or the founder of private practice.</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96739700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The license can be issued under the condition that a health care practitioner:</a:t>
            </a:r>
            <a:br>
              <a:rPr lang="en-US" dirty="0"/>
            </a:br>
            <a:endParaRPr lang="en-US" dirty="0"/>
          </a:p>
        </p:txBody>
      </p:sp>
      <p:sp>
        <p:nvSpPr>
          <p:cNvPr id="3" name="Content Placeholder 2"/>
          <p:cNvSpPr>
            <a:spLocks noGrp="1"/>
          </p:cNvSpPr>
          <p:nvPr>
            <p:ph idx="1"/>
          </p:nvPr>
        </p:nvSpPr>
        <p:spPr/>
        <p:txBody>
          <a:bodyPr/>
          <a:lstStyle/>
          <a:p>
            <a:r>
              <a:rPr lang="en-US" sz="2200" dirty="0"/>
              <a:t> </a:t>
            </a:r>
            <a:r>
              <a:rPr lang="en-US" sz="2200" dirty="0" smtClean="0"/>
              <a:t>meets </a:t>
            </a:r>
            <a:r>
              <a:rPr lang="en-US" sz="2200" dirty="0"/>
              <a:t>the requirements of the law with respect to medical qualiﬁcations;</a:t>
            </a:r>
          </a:p>
          <a:p>
            <a:pPr lvl="0"/>
            <a:r>
              <a:rPr lang="en-US" sz="2200" dirty="0"/>
              <a:t>has served internship and passed the intern’s exit exam;</a:t>
            </a:r>
          </a:p>
          <a:p>
            <a:pPr lvl="0"/>
            <a:r>
              <a:rPr lang="en-US" sz="2200" dirty="0"/>
              <a:t>has registered in the directory of the association;</a:t>
            </a:r>
          </a:p>
          <a:p>
            <a:pPr lvl="0"/>
            <a:r>
              <a:rPr lang="en-US" sz="2200" dirty="0"/>
              <a:t>has not been sentenced for a criminal act, by judgment absolute, which would make him/her discreditable to engage in a health care activity, or</a:t>
            </a:r>
          </a:p>
          <a:p>
            <a:pPr lvl="0"/>
            <a:r>
              <a:rPr lang="en-US" sz="2200" dirty="0"/>
              <a:t>has not been sentenced to a jail term due to a serious criminal offence against the health of people by judgment absolute (Article 182).</a:t>
            </a:r>
          </a:p>
          <a:p>
            <a:endParaRPr lang="en-US" dirty="0"/>
          </a:p>
        </p:txBody>
      </p:sp>
    </p:spTree>
    <p:extLst>
      <p:ext uri="{BB962C8B-B14F-4D97-AF65-F5344CB8AC3E}">
        <p14:creationId xmlns:p14="http://schemas.microsoft.com/office/powerpoint/2010/main" xmlns="" val="238963721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Revoked license</a:t>
            </a:r>
            <a:endParaRPr lang="en-US" dirty="0"/>
          </a:p>
        </p:txBody>
      </p:sp>
      <p:sp>
        <p:nvSpPr>
          <p:cNvPr id="3" name="Content Placeholder 2"/>
          <p:cNvSpPr>
            <a:spLocks noGrp="1"/>
          </p:cNvSpPr>
          <p:nvPr>
            <p:ph idx="1"/>
          </p:nvPr>
        </p:nvSpPr>
        <p:spPr/>
        <p:txBody>
          <a:bodyPr/>
          <a:lstStyle/>
          <a:p>
            <a:pPr lvl="0"/>
            <a:r>
              <a:rPr lang="en-US" sz="2200" dirty="0"/>
              <a:t>The health care practitioner whose license has not been renewed by the </a:t>
            </a:r>
            <a:r>
              <a:rPr lang="en-US" sz="2200" dirty="0" smtClean="0"/>
              <a:t>competent </a:t>
            </a:r>
            <a:r>
              <a:rPr lang="en-US" sz="2200" dirty="0"/>
              <a:t>association or has been revoked, may submit the formerly issued license to the competent association within eight days from the date of the receipt of the </a:t>
            </a:r>
            <a:r>
              <a:rPr lang="en-US" sz="2200" dirty="0" smtClean="0"/>
              <a:t>decision</a:t>
            </a:r>
            <a:r>
              <a:rPr lang="en-US" sz="2200" dirty="0"/>
              <a:t>. </a:t>
            </a:r>
            <a:endParaRPr lang="en-US" sz="2200" dirty="0" smtClean="0"/>
          </a:p>
          <a:p>
            <a:pPr lvl="0"/>
            <a:r>
              <a:rPr lang="en-US" sz="2200" dirty="0" smtClean="0"/>
              <a:t>The </a:t>
            </a:r>
            <a:r>
              <a:rPr lang="en-US" sz="2200" dirty="0"/>
              <a:t>competent Chamber ex officio keeps the directory of issued, renewed, or revoked licenses, in compliance with the law. The Chamber issues the license to the health care practitioner who has passed the intern’s exit </a:t>
            </a:r>
            <a:r>
              <a:rPr lang="en-US" sz="2200" dirty="0" smtClean="0"/>
              <a:t>exam.</a:t>
            </a:r>
          </a:p>
          <a:p>
            <a:pPr lvl="0"/>
            <a:r>
              <a:rPr lang="en-US" sz="2200" dirty="0" smtClean="0"/>
              <a:t>The </a:t>
            </a:r>
            <a:r>
              <a:rPr lang="en-US" sz="2200" dirty="0"/>
              <a:t>health care </a:t>
            </a:r>
            <a:r>
              <a:rPr lang="en-US" sz="2200" dirty="0" smtClean="0"/>
              <a:t>practitioner </a:t>
            </a:r>
            <a:r>
              <a:rPr lang="en-US" sz="2200" dirty="0"/>
              <a:t>submits the application for the issuing of the license to the competent </a:t>
            </a:r>
            <a:r>
              <a:rPr lang="en-US" sz="2200" dirty="0" smtClean="0"/>
              <a:t>Chamber</a:t>
            </a:r>
            <a:r>
              <a:rPr lang="en-US" sz="2200" dirty="0"/>
              <a:t>. The manager of the competent chamber renders decision about the application for issuing the license and issues the license. </a:t>
            </a:r>
            <a:endParaRPr lang="en-US" sz="2200" dirty="0" smtClean="0"/>
          </a:p>
          <a:p>
            <a:pPr lvl="0"/>
            <a:r>
              <a:rPr lang="en-US" sz="2200" dirty="0" smtClean="0"/>
              <a:t>The </a:t>
            </a:r>
            <a:r>
              <a:rPr lang="en-US" sz="2200" dirty="0"/>
              <a:t>Chamber issues the license for a period of seven years (Article 183).</a:t>
            </a:r>
          </a:p>
          <a:p>
            <a:endParaRPr lang="en-US" dirty="0"/>
          </a:p>
        </p:txBody>
      </p:sp>
    </p:spTree>
    <p:extLst>
      <p:ext uri="{BB962C8B-B14F-4D97-AF65-F5344CB8AC3E}">
        <p14:creationId xmlns:p14="http://schemas.microsoft.com/office/powerpoint/2010/main" xmlns="" val="20384183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Renewing the license</a:t>
            </a:r>
            <a:endParaRPr lang="en-US" dirty="0"/>
          </a:p>
        </p:txBody>
      </p:sp>
      <p:sp>
        <p:nvSpPr>
          <p:cNvPr id="3" name="Content Placeholder 2"/>
          <p:cNvSpPr>
            <a:spLocks noGrp="1"/>
          </p:cNvSpPr>
          <p:nvPr>
            <p:ph idx="1"/>
          </p:nvPr>
        </p:nvSpPr>
        <p:spPr/>
        <p:txBody>
          <a:bodyPr/>
          <a:lstStyle/>
          <a:p>
            <a:pPr lvl="0"/>
            <a:r>
              <a:rPr lang="en-US" sz="2400" dirty="0"/>
              <a:t>For the purpose of renewing the license, a health care practitioner submits the application to the competent association, sixty days prior to the expiry of the period for which the license was issued. </a:t>
            </a:r>
            <a:endParaRPr lang="en-US" sz="2400" dirty="0" smtClean="0"/>
          </a:p>
          <a:p>
            <a:pPr lvl="0"/>
            <a:r>
              <a:rPr lang="en-US" sz="2400" dirty="0" smtClean="0"/>
              <a:t>Together </a:t>
            </a:r>
            <a:r>
              <a:rPr lang="en-US" sz="2400" dirty="0"/>
              <a:t>with the application for the renewal of the license, a health care practitioner also submits the evidence on the implemented procedure of continuous education, as well as the evidence of </a:t>
            </a:r>
            <a:r>
              <a:rPr lang="en-US" sz="2400" dirty="0" smtClean="0"/>
              <a:t>professional </a:t>
            </a:r>
            <a:r>
              <a:rPr lang="en-US" sz="2400" dirty="0"/>
              <a:t>qualiﬁcations for the continuation of work in his/her </a:t>
            </a:r>
            <a:r>
              <a:rPr lang="en-US" sz="2400" dirty="0" smtClean="0"/>
              <a:t>profession.</a:t>
            </a:r>
            <a:endParaRPr lang="en-US" sz="2400" baseline="30000" dirty="0"/>
          </a:p>
          <a:p>
            <a:pPr lvl="0"/>
            <a:r>
              <a:rPr lang="en-US" sz="2400" dirty="0" smtClean="0">
                <a:solidFill>
                  <a:srgbClr val="FF0000"/>
                </a:solidFill>
              </a:rPr>
              <a:t> </a:t>
            </a:r>
            <a:r>
              <a:rPr lang="en-US" sz="2400" dirty="0">
                <a:solidFill>
                  <a:srgbClr val="FF0000"/>
                </a:solidFill>
              </a:rPr>
              <a:t>The renewal of the license takes place every seven years </a:t>
            </a:r>
            <a:r>
              <a:rPr lang="en-US" sz="2400" dirty="0"/>
              <a:t>(Article 184).</a:t>
            </a:r>
          </a:p>
          <a:p>
            <a:endParaRPr lang="en-US" dirty="0"/>
          </a:p>
        </p:txBody>
      </p:sp>
    </p:spTree>
    <p:extLst>
      <p:ext uri="{BB962C8B-B14F-4D97-AF65-F5344CB8AC3E}">
        <p14:creationId xmlns:p14="http://schemas.microsoft.com/office/powerpoint/2010/main" xmlns="" val="85493814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OF PHYSICIANS</a:t>
            </a:r>
            <a:endParaRPr lang="en-US" b="1" dirty="0"/>
          </a:p>
        </p:txBody>
      </p:sp>
      <p:sp>
        <p:nvSpPr>
          <p:cNvPr id="3" name="Content Placeholder 2"/>
          <p:cNvSpPr>
            <a:spLocks noGrp="1"/>
          </p:cNvSpPr>
          <p:nvPr>
            <p:ph idx="1"/>
          </p:nvPr>
        </p:nvSpPr>
        <p:spPr>
          <a:xfrm>
            <a:off x="762001" y="1905000"/>
            <a:ext cx="10591800" cy="4267200"/>
          </a:xfrm>
        </p:spPr>
        <p:txBody>
          <a:bodyPr>
            <a:noAutofit/>
          </a:bodyPr>
          <a:lstStyle/>
          <a:p>
            <a:r>
              <a:rPr lang="en-US" sz="2000" dirty="0"/>
              <a:t>Legal regulations about higher education are the basis for acquiring </a:t>
            </a:r>
            <a:r>
              <a:rPr lang="en-US" sz="2000" dirty="0" smtClean="0"/>
              <a:t>professional </a:t>
            </a:r>
            <a:r>
              <a:rPr lang="en-US" sz="2000" dirty="0"/>
              <a:t>medical knowledge at the academic level. Basic medical education lasts for six years (twelve semesters). </a:t>
            </a:r>
            <a:endParaRPr lang="en-US" sz="2000" dirty="0" smtClean="0"/>
          </a:p>
          <a:p>
            <a:r>
              <a:rPr lang="en-US" sz="2000" dirty="0" smtClean="0"/>
              <a:t>The </a:t>
            </a:r>
            <a:r>
              <a:rPr lang="en-US" sz="2000" dirty="0"/>
              <a:t>Ministry of Education and medical schools deﬁne the content of basic medical training. Bachelors of Medicine get a General </a:t>
            </a:r>
            <a:r>
              <a:rPr lang="en-US" sz="2000" dirty="0" smtClean="0"/>
              <a:t>Practitioner </a:t>
            </a:r>
            <a:r>
              <a:rPr lang="en-US" sz="2000" dirty="0"/>
              <a:t>(GP) degree but they are not fully qualiﬁed to solve various medical </a:t>
            </a:r>
            <a:r>
              <a:rPr lang="en-US" sz="2000" dirty="0" smtClean="0"/>
              <a:t>problems</a:t>
            </a:r>
            <a:r>
              <a:rPr lang="en-US" sz="2000" dirty="0"/>
              <a:t>, so they go on to specialization that lasts from three to six years. </a:t>
            </a:r>
            <a:endParaRPr lang="en-US" sz="2000" dirty="0" smtClean="0"/>
          </a:p>
          <a:p>
            <a:r>
              <a:rPr lang="en-US" sz="2000" dirty="0" smtClean="0"/>
              <a:t>Regarding </a:t>
            </a:r>
            <a:r>
              <a:rPr lang="en-US" sz="2000" dirty="0"/>
              <a:t>the ﬁeld of work in the health care system in the Republic of Serbia, a special </a:t>
            </a:r>
            <a:r>
              <a:rPr lang="en-US" sz="2000" dirty="0" smtClean="0"/>
              <a:t>Collective </a:t>
            </a:r>
            <a:r>
              <a:rPr lang="en-US" sz="2000" dirty="0"/>
              <a:t>Agreement was made. It stipulates professional education and development of employees as well as the obligation of an employer to provide it for medical staff and their associates</a:t>
            </a:r>
            <a:r>
              <a:rPr lang="en-US" sz="2000" dirty="0" smtClean="0"/>
              <a:t>.</a:t>
            </a:r>
          </a:p>
          <a:p>
            <a:r>
              <a:rPr lang="en-US" sz="2000" dirty="0" smtClean="0"/>
              <a:t> </a:t>
            </a:r>
            <a:r>
              <a:rPr lang="en-US" sz="2000" dirty="0"/>
              <a:t>It refers to gaining knowledge and skills and all the costs are on the </a:t>
            </a:r>
            <a:r>
              <a:rPr lang="en-US" sz="2000" dirty="0" smtClean="0"/>
              <a:t>employer. </a:t>
            </a:r>
            <a:r>
              <a:rPr lang="en-US" sz="2000" dirty="0"/>
              <a:t>During the professional training and development, an employee is entitled to an average salary of the previous twelve months</a:t>
            </a:r>
          </a:p>
        </p:txBody>
      </p:sp>
    </p:spTree>
    <p:extLst>
      <p:ext uri="{BB962C8B-B14F-4D97-AF65-F5344CB8AC3E}">
        <p14:creationId xmlns:p14="http://schemas.microsoft.com/office/powerpoint/2010/main" xmlns="" val="238282727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The Chamber temporarily revokes the license of a health care practitioner</a:t>
            </a:r>
            <a:r>
              <a:rPr lang="en-US" dirty="0" smtClean="0"/>
              <a:t>:</a:t>
            </a:r>
            <a:endParaRPr lang="en-US" dirty="0"/>
          </a:p>
        </p:txBody>
      </p:sp>
      <p:sp>
        <p:nvSpPr>
          <p:cNvPr id="3" name="Content Placeholder 2"/>
          <p:cNvSpPr>
            <a:spLocks noGrp="1"/>
          </p:cNvSpPr>
          <p:nvPr>
            <p:ph idx="1"/>
          </p:nvPr>
        </p:nvSpPr>
        <p:spPr>
          <a:xfrm>
            <a:off x="1521885" y="1905000"/>
            <a:ext cx="10136715" cy="4267200"/>
          </a:xfrm>
        </p:spPr>
        <p:txBody>
          <a:bodyPr>
            <a:normAutofit/>
          </a:bodyPr>
          <a:lstStyle/>
          <a:p>
            <a:pPr lvl="0"/>
            <a:r>
              <a:rPr lang="en-US" dirty="0"/>
              <a:t>if a health care practitioner failed to renew the license, under the conditions laid down by law;</a:t>
            </a:r>
          </a:p>
          <a:p>
            <a:pPr lvl="0"/>
            <a:r>
              <a:rPr lang="en-US" dirty="0"/>
              <a:t>if a health care practitioner is engaged in an activity for which he/she has not been issued the license;</a:t>
            </a:r>
          </a:p>
          <a:p>
            <a:pPr lvl="0"/>
            <a:r>
              <a:rPr lang="en-US" dirty="0"/>
              <a:t>if a health care practitioner engaged in a health care activity performs a </a:t>
            </a:r>
            <a:r>
              <a:rPr lang="en-US" dirty="0" smtClean="0"/>
              <a:t>professional </a:t>
            </a:r>
            <a:r>
              <a:rPr lang="en-US" dirty="0"/>
              <a:t>misconduct due to which the state of health of a patient is ruined or </a:t>
            </a:r>
            <a:r>
              <a:rPr lang="en-US" dirty="0" smtClean="0"/>
              <a:t>aggravated</a:t>
            </a:r>
            <a:r>
              <a:rPr lang="en-US" dirty="0"/>
              <a:t>;</a:t>
            </a:r>
          </a:p>
          <a:p>
            <a:pPr lvl="0"/>
            <a:r>
              <a:rPr lang="en-US" dirty="0"/>
              <a:t>if one of the actions of a temporary ban on independent practice has been brought against a health care practitioner by the competent body, due to a major breach of professional duty and prejudice against the reputation of a member;</a:t>
            </a:r>
          </a:p>
          <a:p>
            <a:pPr lvl="0"/>
            <a:r>
              <a:rPr lang="en-US" dirty="0"/>
              <a:t>if a health care practitioner has been sentenced by judgment absolute for the criminal offence, which makes him/her discreditable to practice the profession of a health care practitioner</a:t>
            </a:r>
            <a:r>
              <a:rPr lang="en-US" dirty="0" smtClean="0"/>
              <a:t>;</a:t>
            </a:r>
          </a:p>
          <a:p>
            <a:pPr lvl="0"/>
            <a:r>
              <a:rPr lang="en-US" dirty="0"/>
              <a:t>if, in engaging in a health care activity, he/she misappropriates the funds of health insurance;</a:t>
            </a:r>
          </a:p>
          <a:p>
            <a:pPr lvl="0"/>
            <a:r>
              <a:rPr lang="en-US" dirty="0"/>
              <a:t>in other cases laid down by law (Article 185).</a:t>
            </a:r>
          </a:p>
          <a:p>
            <a:pPr lvl="0"/>
            <a:endParaRPr lang="en-US" dirty="0"/>
          </a:p>
          <a:p>
            <a:endParaRPr lang="en-US" dirty="0"/>
          </a:p>
        </p:txBody>
      </p:sp>
    </p:spTree>
    <p:extLst>
      <p:ext uri="{BB962C8B-B14F-4D97-AF65-F5344CB8AC3E}">
        <p14:creationId xmlns:p14="http://schemas.microsoft.com/office/powerpoint/2010/main" xmlns="" val="49962267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cases</a:t>
            </a:r>
            <a:endParaRPr lang="en-US" dirty="0"/>
          </a:p>
        </p:txBody>
      </p:sp>
      <p:sp>
        <p:nvSpPr>
          <p:cNvPr id="3" name="Content Placeholder 2"/>
          <p:cNvSpPr>
            <a:spLocks noGrp="1"/>
          </p:cNvSpPr>
          <p:nvPr>
            <p:ph idx="1"/>
          </p:nvPr>
        </p:nvSpPr>
        <p:spPr/>
        <p:txBody>
          <a:bodyPr>
            <a:normAutofit fontScale="92500"/>
          </a:bodyPr>
          <a:lstStyle/>
          <a:p>
            <a:r>
              <a:rPr lang="en-US" sz="2300" dirty="0"/>
              <a:t>According to close regulation speciﬁed by the </a:t>
            </a:r>
            <a:r>
              <a:rPr lang="en-US" sz="2300" dirty="0" smtClean="0"/>
              <a:t>minister </a:t>
            </a:r>
            <a:r>
              <a:rPr lang="en-US" sz="2300" dirty="0"/>
              <a:t>healthcare worker’s license can be renewed if, during the period of validity of the license, he has acquired 140 points in the process of continuous education related to the </a:t>
            </a:r>
            <a:r>
              <a:rPr lang="en-US" sz="2300" dirty="0" smtClean="0"/>
              <a:t>professional </a:t>
            </a:r>
            <a:r>
              <a:rPr lang="en-US" sz="2300" dirty="0"/>
              <a:t>activity he performs. </a:t>
            </a:r>
            <a:endParaRPr lang="en-US" sz="2300" dirty="0" smtClean="0"/>
          </a:p>
          <a:p>
            <a:r>
              <a:rPr lang="en-US" sz="2300" dirty="0" smtClean="0"/>
              <a:t>A </a:t>
            </a:r>
            <a:r>
              <a:rPr lang="en-US" sz="2300" dirty="0"/>
              <a:t>healthcare worker over 70 years of age, who has been issued a license for a period of one year, can have it renewed if he has acquired twenty points in the process of continuous education during the period of validity of the license. </a:t>
            </a:r>
            <a:endParaRPr lang="en-US" sz="2300" dirty="0" smtClean="0"/>
          </a:p>
          <a:p>
            <a:r>
              <a:rPr lang="en-US" sz="2300" dirty="0" smtClean="0"/>
              <a:t>Exceptionally</a:t>
            </a:r>
            <a:r>
              <a:rPr lang="en-US" sz="2300" dirty="0"/>
              <a:t>, on the reasoned proposal of the chamber of health workers, the minister can determine with his decision a smaller number of points that health workers should collect through the content of the continuing education program, in the license year, that is, the license period (Article 8).</a:t>
            </a:r>
          </a:p>
          <a:p>
            <a:r>
              <a:rPr lang="en-US" dirty="0"/>
              <a:t> </a:t>
            </a:r>
          </a:p>
          <a:p>
            <a:endParaRPr lang="en-US" dirty="0"/>
          </a:p>
        </p:txBody>
      </p:sp>
    </p:spTree>
    <p:extLst>
      <p:ext uri="{BB962C8B-B14F-4D97-AF65-F5344CB8AC3E}">
        <p14:creationId xmlns:p14="http://schemas.microsoft.com/office/powerpoint/2010/main" xmlns="" val="138417695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Professional misconduct</a:t>
            </a:r>
          </a:p>
        </p:txBody>
      </p:sp>
      <p:sp>
        <p:nvSpPr>
          <p:cNvPr id="3" name="Content Placeholder 2"/>
          <p:cNvSpPr>
            <a:spLocks noGrp="1"/>
          </p:cNvSpPr>
          <p:nvPr>
            <p:ph idx="1"/>
          </p:nvPr>
        </p:nvSpPr>
        <p:spPr>
          <a:xfrm>
            <a:off x="1521885" y="1905000"/>
            <a:ext cx="9755715" cy="4267200"/>
          </a:xfrm>
        </p:spPr>
        <p:txBody>
          <a:bodyPr>
            <a:normAutofit fontScale="92500" lnSpcReduction="10000"/>
          </a:bodyPr>
          <a:lstStyle/>
          <a:p>
            <a:pPr lvl="0"/>
            <a:r>
              <a:rPr lang="en-US" sz="2200" dirty="0"/>
              <a:t>Temporary revoking of the license depends on the reason and may last until its renewal or from six months to ﬁve years from the date of the receipt of the </a:t>
            </a:r>
            <a:r>
              <a:rPr lang="en-US" sz="2200" dirty="0" smtClean="0"/>
              <a:t>decision </a:t>
            </a:r>
            <a:r>
              <a:rPr lang="en-US" sz="2200" dirty="0"/>
              <a:t>on temporary revoking of the license. </a:t>
            </a:r>
            <a:endParaRPr lang="en-US" sz="2200" dirty="0" smtClean="0"/>
          </a:p>
          <a:p>
            <a:pPr lvl="0"/>
            <a:r>
              <a:rPr lang="en-US" sz="2200" dirty="0" smtClean="0">
                <a:solidFill>
                  <a:srgbClr val="FF0000"/>
                </a:solidFill>
              </a:rPr>
              <a:t>Professional </a:t>
            </a:r>
            <a:r>
              <a:rPr lang="en-US" sz="2200" dirty="0">
                <a:solidFill>
                  <a:srgbClr val="FF0000"/>
                </a:solidFill>
              </a:rPr>
              <a:t>misconduct implies </a:t>
            </a:r>
            <a:r>
              <a:rPr lang="en-US" sz="2200" dirty="0" smtClean="0">
                <a:solidFill>
                  <a:srgbClr val="FF0000"/>
                </a:solidFill>
              </a:rPr>
              <a:t>unconscientious </a:t>
            </a:r>
            <a:r>
              <a:rPr lang="en-US" sz="2200" dirty="0">
                <a:solidFill>
                  <a:srgbClr val="FF0000"/>
                </a:solidFill>
              </a:rPr>
              <a:t>treatment, and/or negligence of professional duties in providing health care, and/or noncompliance with or ignorance of the established rules and </a:t>
            </a:r>
            <a:r>
              <a:rPr lang="en-US" sz="2200" dirty="0" smtClean="0">
                <a:solidFill>
                  <a:srgbClr val="FF0000"/>
                </a:solidFill>
              </a:rPr>
              <a:t>professional </a:t>
            </a:r>
            <a:r>
              <a:rPr lang="en-US" sz="2200" dirty="0">
                <a:solidFill>
                  <a:srgbClr val="FF0000"/>
                </a:solidFill>
              </a:rPr>
              <a:t>skills in providing health care, which give rise to ruining, aggravation, injury, loss, or damage of the health or of parts of the body of a </a:t>
            </a:r>
            <a:r>
              <a:rPr lang="en-US" sz="2200" dirty="0" smtClean="0">
                <a:solidFill>
                  <a:srgbClr val="FF0000"/>
                </a:solidFill>
              </a:rPr>
              <a:t>patient.</a:t>
            </a:r>
          </a:p>
          <a:p>
            <a:pPr lvl="0"/>
            <a:r>
              <a:rPr lang="en-US" sz="2200" dirty="0" smtClean="0"/>
              <a:t>Professional misconduct </a:t>
            </a:r>
            <a:r>
              <a:rPr lang="en-US" sz="2200" dirty="0"/>
              <a:t>should be established in the disciplinary proceeding before the competent body of the Medical Chamber, or in the process of regular and extraordinary </a:t>
            </a:r>
            <a:r>
              <a:rPr lang="en-US" sz="2200" dirty="0" smtClean="0"/>
              <a:t>external </a:t>
            </a:r>
            <a:r>
              <a:rPr lang="en-US" sz="2200" dirty="0"/>
              <a:t>quality assurance of the professional work of health care practitioners (Article 186). </a:t>
            </a:r>
            <a:endParaRPr lang="en-US" sz="2200" dirty="0" smtClean="0"/>
          </a:p>
          <a:p>
            <a:pPr lvl="0"/>
            <a:r>
              <a:rPr lang="en-US" sz="2200" dirty="0" smtClean="0"/>
              <a:t>The </a:t>
            </a:r>
            <a:r>
              <a:rPr lang="en-US" sz="2200" dirty="0"/>
              <a:t>work stoppage and temporary suspension of the license are regulated in detail as well (Article 13).</a:t>
            </a:r>
          </a:p>
          <a:p>
            <a:endParaRPr lang="en-US" dirty="0"/>
          </a:p>
        </p:txBody>
      </p:sp>
    </p:spTree>
    <p:extLst>
      <p:ext uri="{BB962C8B-B14F-4D97-AF65-F5344CB8AC3E}">
        <p14:creationId xmlns:p14="http://schemas.microsoft.com/office/powerpoint/2010/main" xmlns="" val="303693009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contract on sideline</a:t>
            </a:r>
          </a:p>
        </p:txBody>
      </p:sp>
      <p:sp>
        <p:nvSpPr>
          <p:cNvPr id="3" name="Content Placeholder 2"/>
          <p:cNvSpPr>
            <a:spLocks noGrp="1"/>
          </p:cNvSpPr>
          <p:nvPr>
            <p:ph idx="1"/>
          </p:nvPr>
        </p:nvSpPr>
        <p:spPr/>
        <p:txBody>
          <a:bodyPr/>
          <a:lstStyle/>
          <a:p>
            <a:pPr lvl="0"/>
            <a:r>
              <a:rPr lang="en-US" dirty="0"/>
              <a:t>A health care practitioner employed in a health care facility and private </a:t>
            </a:r>
            <a:r>
              <a:rPr lang="en-US" dirty="0" smtClean="0"/>
              <a:t>practice</a:t>
            </a:r>
            <a:r>
              <a:rPr lang="en-US" dirty="0"/>
              <a:t>, who works full hours, may be engaged in certain types of practice within the health care activity in their profession with his/her employer, or with another employer, outside regular working hours (Article 60). </a:t>
            </a:r>
            <a:endParaRPr lang="en-US" dirty="0" smtClean="0"/>
          </a:p>
          <a:p>
            <a:pPr lvl="0"/>
            <a:r>
              <a:rPr lang="en-US" dirty="0" smtClean="0">
                <a:solidFill>
                  <a:srgbClr val="FF0000"/>
                </a:solidFill>
              </a:rPr>
              <a:t>The </a:t>
            </a:r>
            <a:r>
              <a:rPr lang="en-US" dirty="0">
                <a:solidFill>
                  <a:srgbClr val="FF0000"/>
                </a:solidFill>
              </a:rPr>
              <a:t>contract on sideline work may be concluded with the employer, or up to a maximum of three contracts on sideline work with another employer, with the total duration of up to one-third of full working time</a:t>
            </a:r>
            <a:r>
              <a:rPr lang="en-US" dirty="0" smtClean="0">
                <a:solidFill>
                  <a:srgbClr val="FF0000"/>
                </a:solidFill>
              </a:rPr>
              <a:t>.</a:t>
            </a:r>
          </a:p>
          <a:p>
            <a:pPr lvl="0"/>
            <a:r>
              <a:rPr lang="en-US" dirty="0" smtClean="0"/>
              <a:t> </a:t>
            </a:r>
            <a:r>
              <a:rPr lang="en-US" dirty="0"/>
              <a:t>Before the conclusion of the previously mentioned contract the employee has to submit the request for obtaining the consent for performing a side- line work. If the prescribed conditions are met, the consent is given by the director of the health institution, i.e., the  founder of the private practice in  which the employee is working full time, within the ﬁve working days from the submission of the request. </a:t>
            </a:r>
            <a:endParaRPr lang="en-US" dirty="0" smtClean="0"/>
          </a:p>
          <a:p>
            <a:pPr lvl="0"/>
            <a:r>
              <a:rPr lang="en-US" dirty="0" smtClean="0"/>
              <a:t>The </a:t>
            </a:r>
            <a:r>
              <a:rPr lang="en-US" dirty="0"/>
              <a:t>consent is given for a period of one year.</a:t>
            </a:r>
          </a:p>
          <a:p>
            <a:endParaRPr lang="en-US" dirty="0"/>
          </a:p>
        </p:txBody>
      </p:sp>
    </p:spTree>
    <p:extLst>
      <p:ext uri="{BB962C8B-B14F-4D97-AF65-F5344CB8AC3E}">
        <p14:creationId xmlns:p14="http://schemas.microsoft.com/office/powerpoint/2010/main" xmlns="" val="310255534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Sideline work without consent</a:t>
            </a:r>
            <a:endParaRPr lang="en-US" dirty="0"/>
          </a:p>
        </p:txBody>
      </p:sp>
      <p:sp>
        <p:nvSpPr>
          <p:cNvPr id="3" name="Content Placeholder 2"/>
          <p:cNvSpPr>
            <a:spLocks noGrp="1"/>
          </p:cNvSpPr>
          <p:nvPr>
            <p:ph idx="1"/>
          </p:nvPr>
        </p:nvSpPr>
        <p:spPr/>
        <p:txBody>
          <a:bodyPr/>
          <a:lstStyle/>
          <a:p>
            <a:r>
              <a:rPr lang="en-US" sz="2200" dirty="0"/>
              <a:t>In case that the employer notices and determines that the employee is </a:t>
            </a:r>
            <a:r>
              <a:rPr lang="en-US" sz="2200" dirty="0" smtClean="0"/>
              <a:t>arbitrarily </a:t>
            </a:r>
            <a:r>
              <a:rPr lang="en-US" sz="2200" dirty="0"/>
              <a:t>performing the sideline work without the consent, the employer is authorized not to give the consent within two years from the date of establishing that fact. </a:t>
            </a:r>
            <a:endParaRPr lang="en-US" sz="2200" dirty="0" smtClean="0"/>
          </a:p>
          <a:p>
            <a:r>
              <a:rPr lang="en-US" sz="2200" dirty="0" smtClean="0"/>
              <a:t>The </a:t>
            </a:r>
            <a:r>
              <a:rPr lang="en-US" sz="2200" dirty="0"/>
              <a:t>employee who concluded the contract on sideline work with another employer </a:t>
            </a:r>
            <a:r>
              <a:rPr lang="en-US" sz="2200" dirty="0" smtClean="0"/>
              <a:t>is </a:t>
            </a:r>
            <a:r>
              <a:rPr lang="en-US" sz="2200" dirty="0"/>
              <a:t>obliged to inform in writing the director of the health institution, i.e., the founder of the private practice, where he/she is working full time, within ﬁve working days from the day of concluding the </a:t>
            </a:r>
            <a:r>
              <a:rPr lang="en-US" sz="2200" dirty="0" smtClean="0"/>
              <a:t>contract.</a:t>
            </a:r>
          </a:p>
          <a:p>
            <a:r>
              <a:rPr lang="en-US" sz="2200" dirty="0" smtClean="0"/>
              <a:t>The </a:t>
            </a:r>
            <a:r>
              <a:rPr lang="en-US" sz="2200" dirty="0"/>
              <a:t>employee working part-time with one employer, and with one or more employers up to full time, is obliged to obtain the consent from all employers.</a:t>
            </a:r>
          </a:p>
          <a:p>
            <a:endParaRPr lang="en-US" dirty="0"/>
          </a:p>
        </p:txBody>
      </p:sp>
    </p:spTree>
    <p:extLst>
      <p:ext uri="{BB962C8B-B14F-4D97-AF65-F5344CB8AC3E}">
        <p14:creationId xmlns:p14="http://schemas.microsoft.com/office/powerpoint/2010/main" xmlns="" val="229273381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sz="2200" dirty="0"/>
              <a:t>The health institution is obliged to keep a copy of the given consent, as well as the contracts that they have concluded</a:t>
            </a:r>
            <a:r>
              <a:rPr lang="en-US" sz="2200" dirty="0" smtClean="0"/>
              <a:t>.</a:t>
            </a:r>
          </a:p>
          <a:p>
            <a:pPr lvl="0"/>
            <a:r>
              <a:rPr lang="en-US" sz="2200" dirty="0" smtClean="0"/>
              <a:t> </a:t>
            </a:r>
            <a:r>
              <a:rPr lang="en-US" sz="2200" dirty="0"/>
              <a:t>Within the ﬁve working days from the day of concluding the contract, one copy of the original is submitted to the </a:t>
            </a:r>
            <a:r>
              <a:rPr lang="en-US" sz="2200" dirty="0" smtClean="0"/>
              <a:t>competent </a:t>
            </a:r>
            <a:r>
              <a:rPr lang="en-US" sz="2200" dirty="0"/>
              <a:t>register, in accordance with the law. </a:t>
            </a:r>
            <a:endParaRPr lang="en-US" sz="2200" dirty="0" smtClean="0"/>
          </a:p>
          <a:p>
            <a:pPr lvl="0"/>
            <a:r>
              <a:rPr lang="en-US" sz="2200" dirty="0" smtClean="0"/>
              <a:t>The </a:t>
            </a:r>
            <a:r>
              <a:rPr lang="en-US" sz="2200" dirty="0"/>
              <a:t>employee performing activities on the basis of the contract exercises the rights from the obligatory social insurance, in accordance with the </a:t>
            </a:r>
            <a:r>
              <a:rPr lang="en-US" sz="2200" dirty="0" smtClean="0"/>
              <a:t>law.</a:t>
            </a:r>
          </a:p>
          <a:p>
            <a:pPr lvl="0"/>
            <a:r>
              <a:rPr lang="en-US" sz="2200" dirty="0" smtClean="0"/>
              <a:t>The </a:t>
            </a:r>
            <a:r>
              <a:rPr lang="en-US" sz="2200" dirty="0"/>
              <a:t>manner, procedure, more detailed conditions, as well as other issues of importance for organizing and performing sideline work of health practitioners, i.e., other persons employed in the health institution, are prescribed by the minister.</a:t>
            </a:r>
          </a:p>
          <a:p>
            <a:endParaRPr lang="en-US" dirty="0"/>
          </a:p>
        </p:txBody>
      </p:sp>
    </p:spTree>
    <p:extLst>
      <p:ext uri="{BB962C8B-B14F-4D97-AF65-F5344CB8AC3E}">
        <p14:creationId xmlns:p14="http://schemas.microsoft.com/office/powerpoint/2010/main" xmlns="" val="1410525625"/>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foreign citizen, who performs a health care activity</a:t>
            </a:r>
          </a:p>
        </p:txBody>
      </p:sp>
      <p:sp>
        <p:nvSpPr>
          <p:cNvPr id="3" name="Content Placeholder 2"/>
          <p:cNvSpPr>
            <a:spLocks noGrp="1"/>
          </p:cNvSpPr>
          <p:nvPr>
            <p:ph idx="1"/>
          </p:nvPr>
        </p:nvSpPr>
        <p:spPr/>
        <p:txBody>
          <a:bodyPr/>
          <a:lstStyle/>
          <a:p>
            <a:pPr lvl="0"/>
            <a:r>
              <a:rPr lang="en-US" sz="2300" dirty="0"/>
              <a:t>A foreign citizen, who performs a health care activity </a:t>
            </a:r>
            <a:r>
              <a:rPr lang="en-US" sz="2300" dirty="0" smtClean="0"/>
              <a:t>in </a:t>
            </a:r>
            <a:r>
              <a:rPr lang="en-US" sz="2300" dirty="0"/>
              <a:t>the Republic of </a:t>
            </a:r>
            <a:r>
              <a:rPr lang="en-US" sz="2300" dirty="0" smtClean="0"/>
              <a:t>Serbia</a:t>
            </a:r>
            <a:r>
              <a:rPr lang="en-US" sz="2300" dirty="0"/>
              <a:t>, in addition to the prescribed conditions, must know Serbian at least at the level required for smooth communication with a patient, as well as the other language which is in official use, in accordance with regulations that regulate the official use of languages in the Republic of Serbia, i.e., it must meet other conditions in </a:t>
            </a:r>
            <a:r>
              <a:rPr lang="en-US" sz="2300" dirty="0" smtClean="0"/>
              <a:t>accordance </a:t>
            </a:r>
            <a:r>
              <a:rPr lang="en-US" sz="2300" dirty="0"/>
              <a:t>with the regulations governing the employment of foreign nationals (Article 154). </a:t>
            </a:r>
            <a:endParaRPr lang="en-US" sz="2300" dirty="0" smtClean="0"/>
          </a:p>
          <a:p>
            <a:pPr lvl="0"/>
            <a:r>
              <a:rPr lang="en-US" sz="2300" dirty="0" smtClean="0"/>
              <a:t>A </a:t>
            </a:r>
            <a:r>
              <a:rPr lang="en-US" sz="2300" dirty="0"/>
              <a:t>health worker, who is a foreign citizen, may directly carry out a health </a:t>
            </a:r>
            <a:r>
              <a:rPr lang="en-US" sz="2300" dirty="0" smtClean="0"/>
              <a:t>activity </a:t>
            </a:r>
            <a:r>
              <a:rPr lang="en-US" sz="2300" dirty="0"/>
              <a:t>in a health institution or private practice, provided that he has obtained a </a:t>
            </a:r>
            <a:r>
              <a:rPr lang="en-US" sz="2300" dirty="0" smtClean="0"/>
              <a:t>temporary </a:t>
            </a:r>
            <a:r>
              <a:rPr lang="en-US" sz="2300" dirty="0"/>
              <a:t>license in the Republic of Serbia in accordance with the law.</a:t>
            </a:r>
          </a:p>
          <a:p>
            <a:endParaRPr lang="en-US" dirty="0"/>
          </a:p>
        </p:txBody>
      </p:sp>
    </p:spTree>
    <p:extLst>
      <p:ext uri="{BB962C8B-B14F-4D97-AF65-F5344CB8AC3E}">
        <p14:creationId xmlns:p14="http://schemas.microsoft.com/office/powerpoint/2010/main" xmlns="" val="94702373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85800"/>
            <a:ext cx="9146380" cy="1020762"/>
          </a:xfrm>
        </p:spPr>
        <p:txBody>
          <a:bodyPr/>
          <a:lstStyle/>
          <a:p>
            <a:pPr lvl="0"/>
            <a:r>
              <a:rPr lang="en-US" dirty="0"/>
              <a:t>In addition to the conditions prescribed by law governing the entry, </a:t>
            </a:r>
            <a:r>
              <a:rPr lang="en-US" dirty="0" smtClean="0"/>
              <a:t>movement </a:t>
            </a:r>
            <a:r>
              <a:rPr lang="en-US" dirty="0"/>
              <a:t>and stay of foreign nationals, a foreign citizen must also fulﬁl the following conditions:</a:t>
            </a:r>
            <a:br>
              <a:rPr lang="en-US" dirty="0"/>
            </a:br>
            <a:endParaRPr lang="en-US" dirty="0"/>
          </a:p>
        </p:txBody>
      </p:sp>
      <p:sp>
        <p:nvSpPr>
          <p:cNvPr id="3" name="Content Placeholder 2"/>
          <p:cNvSpPr>
            <a:spLocks noGrp="1"/>
          </p:cNvSpPr>
          <p:nvPr>
            <p:ph idx="1"/>
          </p:nvPr>
        </p:nvSpPr>
        <p:spPr/>
        <p:txBody>
          <a:bodyPr/>
          <a:lstStyle/>
          <a:p>
            <a:pPr lvl="0"/>
            <a:r>
              <a:rPr lang="en-US" sz="2300" dirty="0"/>
              <a:t>that he/she received a written invitation from a health institution, i.e., a private practice, for temporary or occasional exercise of a health care activity;</a:t>
            </a:r>
          </a:p>
          <a:p>
            <a:pPr lvl="0"/>
            <a:r>
              <a:rPr lang="en-US" sz="2300" dirty="0"/>
              <a:t>he/she has a license or other relevant document issued by the competent </a:t>
            </a:r>
            <a:r>
              <a:rPr lang="en-US" sz="2300" dirty="0" smtClean="0"/>
              <a:t>authority </a:t>
            </a:r>
            <a:r>
              <a:rPr lang="en-US" sz="2300" dirty="0"/>
              <a:t>of the country of residence or domicile;</a:t>
            </a:r>
          </a:p>
          <a:p>
            <a:pPr lvl="0"/>
            <a:r>
              <a:rPr lang="en-US" sz="2300" dirty="0"/>
              <a:t>he/she applies health technologies performed in the Republic of Serbia, i.e., health technologies not performed in the Republic of Serbia, for which a license for the use of new health technologies or to apply methods and procedures of treatment, medicines and medical devices has been issued (Article 154, </a:t>
            </a:r>
            <a:r>
              <a:rPr lang="en-US" sz="2300" dirty="0" smtClean="0"/>
              <a:t>paragraph </a:t>
            </a:r>
            <a:r>
              <a:rPr lang="en-US" sz="2300" dirty="0"/>
              <a:t>2).</a:t>
            </a:r>
          </a:p>
          <a:p>
            <a:endParaRPr lang="en-US" dirty="0"/>
          </a:p>
        </p:txBody>
      </p:sp>
    </p:spTree>
    <p:extLst>
      <p:ext uri="{BB962C8B-B14F-4D97-AF65-F5344CB8AC3E}">
        <p14:creationId xmlns:p14="http://schemas.microsoft.com/office/powerpoint/2010/main" xmlns="" val="212322450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2970365"/>
            <a:ext cx="9146383" cy="2667000"/>
          </a:xfrm>
        </p:spPr>
        <p:txBody>
          <a:bodyPr/>
          <a:lstStyle/>
          <a:p>
            <a:r>
              <a:rPr lang="en-US" dirty="0"/>
              <a:t>The temporary license is issued in a procedure governed by the competent </a:t>
            </a:r>
            <a:r>
              <a:rPr lang="en-US" dirty="0" smtClean="0"/>
              <a:t>chamber </a:t>
            </a:r>
            <a:r>
              <a:rPr lang="en-US" dirty="0"/>
              <a:t>of health professionals. The chamber may issue the temporary license for a total duration of up to 180 days during one calendar year. It is forbidden for a health care institution, i.e., a private practice, to engage foreign national health practitioners contrary to the law.</a:t>
            </a:r>
            <a:br>
              <a:rPr lang="en-US" dirty="0"/>
            </a:b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72691902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b="1" dirty="0"/>
              <a:t>General Practitioners</a:t>
            </a:r>
            <a:br>
              <a:rPr lang="en-US" b="1" dirty="0"/>
            </a:br>
            <a:endParaRPr lang="en-US" dirty="0"/>
          </a:p>
        </p:txBody>
      </p:sp>
      <p:sp>
        <p:nvSpPr>
          <p:cNvPr id="5" name="Content Placeholder 4"/>
          <p:cNvSpPr>
            <a:spLocks noGrp="1"/>
          </p:cNvSpPr>
          <p:nvPr>
            <p:ph idx="1"/>
          </p:nvPr>
        </p:nvSpPr>
        <p:spPr/>
        <p:txBody>
          <a:bodyPr>
            <a:normAutofit lnSpcReduction="10000"/>
          </a:bodyPr>
          <a:lstStyle/>
          <a:p>
            <a:r>
              <a:rPr lang="en-US" sz="2300" dirty="0"/>
              <a:t>The current HCA that is in force here anticipates that the primary level of the health care in the Republic of Serbia is provided in state-owned primary Health Center (health care facilities), which cover the territory of one or more </a:t>
            </a:r>
            <a:r>
              <a:rPr lang="en-US" sz="2300" dirty="0" smtClean="0"/>
              <a:t>municipalities </a:t>
            </a:r>
            <a:r>
              <a:rPr lang="en-US" sz="2300" dirty="0"/>
              <a:t>or towns, with a developed network of outpatient facilities and inﬁrmaries (Articles 65–66</a:t>
            </a:r>
            <a:r>
              <a:rPr lang="en-US" sz="2300" dirty="0" smtClean="0"/>
              <a:t>).</a:t>
            </a:r>
            <a:endParaRPr lang="en-US" sz="2300" baseline="30000" dirty="0"/>
          </a:p>
          <a:p>
            <a:r>
              <a:rPr lang="en-US" sz="2300" dirty="0" smtClean="0"/>
              <a:t> </a:t>
            </a:r>
            <a:r>
              <a:rPr lang="en-US" sz="2300" dirty="0"/>
              <a:t>According to the Health insurance Act the providing of health care services is based on the work of a chosen physician. </a:t>
            </a:r>
            <a:endParaRPr lang="en-US" sz="2300" dirty="0" smtClean="0"/>
          </a:p>
          <a:p>
            <a:r>
              <a:rPr lang="en-US" sz="2300" dirty="0" smtClean="0"/>
              <a:t>Actually</a:t>
            </a:r>
            <a:r>
              <a:rPr lang="en-US" sz="2300" dirty="0"/>
              <a:t>, there is a team of chosen physicians, which consists of a physician of general medicine and </a:t>
            </a:r>
            <a:r>
              <a:rPr lang="en-US" sz="2300" dirty="0" smtClean="0"/>
              <a:t>occupational </a:t>
            </a:r>
            <a:r>
              <a:rPr lang="en-US" sz="2300" dirty="0"/>
              <a:t>medicine specialist for the adult population, a pediatrician for children of preschool and school age (including antenatal care, immunization, preventive pro- grams in the health care of children), gynecologists (for women over 15 years of age), and dentists.</a:t>
            </a:r>
          </a:p>
        </p:txBody>
      </p:sp>
    </p:spTree>
    <p:extLst>
      <p:ext uri="{BB962C8B-B14F-4D97-AF65-F5344CB8AC3E}">
        <p14:creationId xmlns:p14="http://schemas.microsoft.com/office/powerpoint/2010/main" xmlns="" val="1299944278"/>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Specializations</a:t>
            </a:r>
            <a:endParaRPr lang="en-US" dirty="0"/>
          </a:p>
        </p:txBody>
      </p:sp>
      <p:sp>
        <p:nvSpPr>
          <p:cNvPr id="3" name="Content Placeholder 2"/>
          <p:cNvSpPr>
            <a:spLocks noGrp="1"/>
          </p:cNvSpPr>
          <p:nvPr>
            <p:ph idx="1"/>
          </p:nvPr>
        </p:nvSpPr>
        <p:spPr/>
        <p:txBody>
          <a:bodyPr/>
          <a:lstStyle/>
          <a:p>
            <a:pPr lvl="0"/>
            <a:r>
              <a:rPr lang="en-US" sz="2000" dirty="0"/>
              <a:t>The issue of specializations has its legal base in the regulations regarding labor, which are equal to general regulations and common to all professions </a:t>
            </a:r>
            <a:r>
              <a:rPr lang="en-US" sz="2000" dirty="0" smtClean="0"/>
              <a:t>and </a:t>
            </a:r>
            <a:r>
              <a:rPr lang="en-US" sz="2000" dirty="0"/>
              <a:t>forms of professional </a:t>
            </a:r>
            <a:r>
              <a:rPr lang="en-US" sz="2000" dirty="0" smtClean="0"/>
              <a:t>development.</a:t>
            </a:r>
            <a:endParaRPr lang="en-US" sz="2000" baseline="30000" dirty="0"/>
          </a:p>
          <a:p>
            <a:pPr lvl="0"/>
            <a:r>
              <a:rPr lang="en-US" sz="2000" dirty="0" smtClean="0"/>
              <a:t>Their </a:t>
            </a:r>
            <a:r>
              <a:rPr lang="en-US" sz="2000" dirty="0"/>
              <a:t>systematic regulation within the health care system is contained in the HCA and given in a few provisions regarding </a:t>
            </a:r>
            <a:r>
              <a:rPr lang="en-US" sz="2000" dirty="0" smtClean="0"/>
              <a:t>professional </a:t>
            </a:r>
            <a:r>
              <a:rPr lang="en-US" sz="2000" dirty="0"/>
              <a:t>education of medical staff and their </a:t>
            </a:r>
            <a:r>
              <a:rPr lang="en-US" sz="2000" dirty="0" smtClean="0"/>
              <a:t>associates.</a:t>
            </a:r>
            <a:endParaRPr lang="en-US" sz="2000" baseline="30000" dirty="0"/>
          </a:p>
          <a:p>
            <a:pPr lvl="0"/>
            <a:r>
              <a:rPr lang="en-US" sz="2000" dirty="0" smtClean="0"/>
              <a:t> </a:t>
            </a:r>
            <a:r>
              <a:rPr lang="en-US" sz="2000" dirty="0"/>
              <a:t>It covers the deﬁnition of the term “specialization and </a:t>
            </a:r>
            <a:r>
              <a:rPr lang="en-US" sz="2000" dirty="0" err="1"/>
              <a:t>subspecialization</a:t>
            </a:r>
            <a:r>
              <a:rPr lang="en-US" sz="2000" dirty="0"/>
              <a:t>,” the introduction of rights and </a:t>
            </a:r>
            <a:r>
              <a:rPr lang="en-US" sz="2000" dirty="0" smtClean="0"/>
              <a:t>obligations </a:t>
            </a:r>
            <a:r>
              <a:rPr lang="en-US" sz="2000" dirty="0"/>
              <a:t>of professional development, and who is in charge of planning it, providing all the elements, conditions, and procedures of granting specializations as well as necessary conditions for interns (Articles 174–177</a:t>
            </a:r>
            <a:r>
              <a:rPr lang="en-US" sz="2000" dirty="0" smtClean="0"/>
              <a:t>).</a:t>
            </a:r>
          </a:p>
          <a:p>
            <a:pPr lvl="0"/>
            <a:endParaRPr lang="en-US" dirty="0"/>
          </a:p>
          <a:p>
            <a:endParaRPr lang="en-US" dirty="0"/>
          </a:p>
        </p:txBody>
      </p:sp>
    </p:spTree>
    <p:extLst>
      <p:ext uri="{BB962C8B-B14F-4D97-AF65-F5344CB8AC3E}">
        <p14:creationId xmlns:p14="http://schemas.microsoft.com/office/powerpoint/2010/main" xmlns="" val="833872764"/>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A chosen physician is:</a:t>
            </a:r>
            <a:br>
              <a:rPr lang="en-US" dirty="0"/>
            </a:br>
            <a:endParaRPr lang="en-US" dirty="0"/>
          </a:p>
        </p:txBody>
      </p:sp>
      <p:sp>
        <p:nvSpPr>
          <p:cNvPr id="3" name="Content Placeholder 2"/>
          <p:cNvSpPr>
            <a:spLocks noGrp="1"/>
          </p:cNvSpPr>
          <p:nvPr>
            <p:ph idx="1"/>
          </p:nvPr>
        </p:nvSpPr>
        <p:spPr/>
        <p:txBody>
          <a:bodyPr/>
          <a:lstStyle/>
          <a:p>
            <a:r>
              <a:rPr lang="en-US" sz="2400" dirty="0"/>
              <a:t> </a:t>
            </a:r>
            <a:r>
              <a:rPr lang="en-US" sz="2400" dirty="0" smtClean="0"/>
              <a:t>a </a:t>
            </a:r>
            <a:r>
              <a:rPr lang="en-US" sz="2400" dirty="0"/>
              <a:t>medical doctor or a specialist of general or occupational medicine;</a:t>
            </a:r>
          </a:p>
          <a:p>
            <a:pPr lvl="0"/>
            <a:r>
              <a:rPr lang="en-US" sz="2400" dirty="0"/>
              <a:t>a medical doctor, a specialist in pediatrics;</a:t>
            </a:r>
          </a:p>
          <a:p>
            <a:pPr lvl="0"/>
            <a:r>
              <a:rPr lang="en-US" sz="2400" dirty="0"/>
              <a:t>a medical doctor, a specialist in gynecology;</a:t>
            </a:r>
          </a:p>
          <a:p>
            <a:r>
              <a:rPr lang="en-US" sz="2400" dirty="0"/>
              <a:t>a dentist or a dental specialist in pediatric or preventive dentistry (Article 139</a:t>
            </a:r>
            <a:r>
              <a:rPr lang="en-US" dirty="0"/>
              <a:t>).</a:t>
            </a:r>
          </a:p>
        </p:txBody>
      </p:sp>
    </p:spTree>
    <p:extLst>
      <p:ext uri="{BB962C8B-B14F-4D97-AF65-F5344CB8AC3E}">
        <p14:creationId xmlns:p14="http://schemas.microsoft.com/office/powerpoint/2010/main" xmlns="" val="47462732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Chosen physician</a:t>
            </a:r>
            <a:endParaRPr lang="en-US" dirty="0"/>
          </a:p>
        </p:txBody>
      </p:sp>
      <p:sp>
        <p:nvSpPr>
          <p:cNvPr id="3" name="Content Placeholder 2"/>
          <p:cNvSpPr>
            <a:spLocks noGrp="1"/>
          </p:cNvSpPr>
          <p:nvPr>
            <p:ph idx="1"/>
          </p:nvPr>
        </p:nvSpPr>
        <p:spPr/>
        <p:txBody>
          <a:bodyPr>
            <a:normAutofit/>
          </a:bodyPr>
          <a:lstStyle/>
          <a:p>
            <a:r>
              <a:rPr lang="en-US" sz="2300" dirty="0"/>
              <a:t>In this position there may be a medical doctor of any other specialization, under prescribed conditions. An insured person may have only one chosen </a:t>
            </a:r>
            <a:r>
              <a:rPr lang="en-US" sz="2300" dirty="0" smtClean="0"/>
              <a:t>physician</a:t>
            </a:r>
            <a:r>
              <a:rPr lang="en-US" sz="2300" dirty="0"/>
              <a:t>. </a:t>
            </a:r>
            <a:endParaRPr lang="en-US" sz="2300" dirty="0" smtClean="0"/>
          </a:p>
          <a:p>
            <a:r>
              <a:rPr lang="en-US" sz="2300" dirty="0" smtClean="0"/>
              <a:t>An </a:t>
            </a:r>
            <a:r>
              <a:rPr lang="en-US" sz="2300" dirty="0"/>
              <a:t>insured person can make the selection of a chosen physician during the ﬁrst visit to a health facility, and no later than six months from the date they become insured. </a:t>
            </a:r>
            <a:endParaRPr lang="en-US" sz="2300" dirty="0" smtClean="0"/>
          </a:p>
          <a:p>
            <a:r>
              <a:rPr lang="en-US" sz="2300" dirty="0" smtClean="0"/>
              <a:t>The </a:t>
            </a:r>
            <a:r>
              <a:rPr lang="en-US" sz="2300" dirty="0"/>
              <a:t>latest law amendments deleted the article according to which if an insured person fails to select a chosen physician, such a person may be entitled only to emergency medical care until they make the selection</a:t>
            </a:r>
          </a:p>
        </p:txBody>
      </p:sp>
    </p:spTree>
    <p:extLst>
      <p:ext uri="{BB962C8B-B14F-4D97-AF65-F5344CB8AC3E}">
        <p14:creationId xmlns:p14="http://schemas.microsoft.com/office/powerpoint/2010/main" xmlns="" val="250459102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physician - procedure</a:t>
            </a:r>
            <a:endParaRPr lang="en-US" dirty="0"/>
          </a:p>
        </p:txBody>
      </p:sp>
      <p:sp>
        <p:nvSpPr>
          <p:cNvPr id="3" name="Content Placeholder 2"/>
          <p:cNvSpPr>
            <a:spLocks noGrp="1"/>
          </p:cNvSpPr>
          <p:nvPr>
            <p:ph idx="1"/>
          </p:nvPr>
        </p:nvSpPr>
        <p:spPr/>
        <p:txBody>
          <a:bodyPr>
            <a:normAutofit lnSpcReduction="10000"/>
          </a:bodyPr>
          <a:lstStyle/>
          <a:p>
            <a:r>
              <a:rPr lang="en-US" sz="2000" dirty="0"/>
              <a:t>During the ﬁrst visit to the chosen physician</a:t>
            </a:r>
            <a:r>
              <a:rPr lang="en-US" sz="2000" dirty="0">
                <a:solidFill>
                  <a:srgbClr val="FF0000"/>
                </a:solidFill>
              </a:rPr>
              <a:t>, an insured person signs a </a:t>
            </a:r>
            <a:r>
              <a:rPr lang="en-US" sz="2000" dirty="0" smtClean="0">
                <a:solidFill>
                  <a:srgbClr val="FF0000"/>
                </a:solidFill>
              </a:rPr>
              <a:t>document </a:t>
            </a:r>
            <a:r>
              <a:rPr lang="en-US" sz="2000" dirty="0">
                <a:solidFill>
                  <a:srgbClr val="FF0000"/>
                </a:solidFill>
              </a:rPr>
              <a:t>and selects or changes a physician for a period of at least one calendar year (Article 24</a:t>
            </a:r>
            <a:r>
              <a:rPr lang="en-US" sz="2000" dirty="0" smtClean="0">
                <a:solidFill>
                  <a:srgbClr val="FF0000"/>
                </a:solidFill>
              </a:rPr>
              <a:t>).</a:t>
            </a:r>
          </a:p>
          <a:p>
            <a:r>
              <a:rPr lang="en-US" sz="2000" dirty="0" smtClean="0"/>
              <a:t> </a:t>
            </a:r>
            <a:r>
              <a:rPr lang="en-US" sz="2000" dirty="0"/>
              <a:t>The document on the selection of physicians contains a declaration </a:t>
            </a:r>
            <a:r>
              <a:rPr lang="en-US" sz="2000" dirty="0" smtClean="0"/>
              <a:t>by </a:t>
            </a:r>
            <a:r>
              <a:rPr lang="en-US" sz="2000" dirty="0"/>
              <a:t>which an insured person allows a competent authorized health care worker–a </a:t>
            </a:r>
            <a:r>
              <a:rPr lang="en-US" sz="2000" dirty="0" smtClean="0"/>
              <a:t>mandatory </a:t>
            </a:r>
            <a:r>
              <a:rPr lang="en-US" sz="2000" dirty="0"/>
              <a:t>health care insurance supervisor, to have access to personal data of an insured person relating to the exercise of entitlements deriving from mandatory health care insurance</a:t>
            </a:r>
            <a:r>
              <a:rPr lang="en-US" sz="2000" dirty="0" smtClean="0"/>
              <a:t>.</a:t>
            </a:r>
          </a:p>
          <a:p>
            <a:r>
              <a:rPr lang="en-US" sz="2000" dirty="0" smtClean="0"/>
              <a:t> </a:t>
            </a:r>
            <a:r>
              <a:rPr lang="en-US" sz="2000" dirty="0"/>
              <a:t>The chosen physician for a child under 18 years of age is chosen by the parent, adoptive parents, guardian or custodian. For the insured person who does not have legal capacity, the chosen physician is chosen by the guardian. For an insured person who is not able to ﬁll in and sign the statement in the health institution, the statement can be ﬁlled in and signed by another person authorized by the insured person in written form (Article 25). An insured person may change a chosen </a:t>
            </a:r>
            <a:r>
              <a:rPr lang="en-US" sz="2000" dirty="0" smtClean="0"/>
              <a:t>physician </a:t>
            </a:r>
            <a:r>
              <a:rPr lang="en-US" sz="2000" dirty="0"/>
              <a:t>before the expiry of this period (Article 28).</a:t>
            </a:r>
          </a:p>
          <a:p>
            <a:pPr lvl="0"/>
            <a:endParaRPr lang="en-US" dirty="0"/>
          </a:p>
          <a:p>
            <a:endParaRPr lang="en-US" dirty="0"/>
          </a:p>
        </p:txBody>
      </p:sp>
    </p:spTree>
    <p:extLst>
      <p:ext uri="{BB962C8B-B14F-4D97-AF65-F5344CB8AC3E}">
        <p14:creationId xmlns:p14="http://schemas.microsoft.com/office/powerpoint/2010/main" xmlns="" val="13743631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Medical Specialists</a:t>
            </a:r>
            <a:br>
              <a:rPr lang="en-US" b="1" dirty="0"/>
            </a:br>
            <a:endParaRPr lang="en-US" dirty="0"/>
          </a:p>
        </p:txBody>
      </p:sp>
      <p:sp>
        <p:nvSpPr>
          <p:cNvPr id="3" name="Content Placeholder 2"/>
          <p:cNvSpPr>
            <a:spLocks noGrp="1"/>
          </p:cNvSpPr>
          <p:nvPr>
            <p:ph idx="1"/>
          </p:nvPr>
        </p:nvSpPr>
        <p:spPr/>
        <p:txBody>
          <a:bodyPr>
            <a:normAutofit/>
          </a:bodyPr>
          <a:lstStyle/>
          <a:p>
            <a:r>
              <a:rPr lang="en-US" sz="2200" dirty="0"/>
              <a:t>Since the law on physicians has not been adopted in Serbia, all issues of the position of specialists are part of the law on HCA (Articles </a:t>
            </a:r>
            <a:r>
              <a:rPr lang="en-US" sz="2200" dirty="0" smtClean="0"/>
              <a:t>174–177) </a:t>
            </a:r>
            <a:r>
              <a:rPr lang="en-US" sz="2200" dirty="0"/>
              <a:t>or the </a:t>
            </a:r>
            <a:r>
              <a:rPr lang="en-US" sz="2200" dirty="0" smtClean="0"/>
              <a:t>contract </a:t>
            </a:r>
            <a:r>
              <a:rPr lang="en-US" sz="2200" dirty="0"/>
              <a:t>on the work of physician during the practicing specialization in the health </a:t>
            </a:r>
            <a:r>
              <a:rPr lang="en-US" sz="2200" dirty="0" smtClean="0"/>
              <a:t>institutions</a:t>
            </a:r>
            <a:r>
              <a:rPr lang="en-US" sz="2200" dirty="0"/>
              <a:t>. </a:t>
            </a:r>
            <a:endParaRPr lang="en-US" sz="2200" dirty="0" smtClean="0"/>
          </a:p>
          <a:p>
            <a:r>
              <a:rPr lang="en-US" sz="2200" dirty="0" smtClean="0">
                <a:solidFill>
                  <a:srgbClr val="FF0000"/>
                </a:solidFill>
              </a:rPr>
              <a:t>The </a:t>
            </a:r>
            <a:r>
              <a:rPr lang="en-US" sz="2200" dirty="0">
                <a:solidFill>
                  <a:srgbClr val="FF0000"/>
                </a:solidFill>
              </a:rPr>
              <a:t>medical specialist may perform health care activities or certain health care tasks in the ﬁeld he/she specializes in, only under the supervision of a mentor. </a:t>
            </a:r>
            <a:endParaRPr lang="en-US" sz="2200" dirty="0" smtClean="0">
              <a:solidFill>
                <a:srgbClr val="FF0000"/>
              </a:solidFill>
            </a:endParaRPr>
          </a:p>
          <a:p>
            <a:r>
              <a:rPr lang="en-US" sz="2200" dirty="0" smtClean="0"/>
              <a:t>The </a:t>
            </a:r>
            <a:r>
              <a:rPr lang="en-US" sz="2200" dirty="0"/>
              <a:t>contract with the health institution in public ownership may be terminated for a shorter period than it referred, with the obligation of specialist to compensate costs of specialization, which do not include the amount of salary and salary </a:t>
            </a:r>
            <a:r>
              <a:rPr lang="en-US" sz="2200" dirty="0" smtClean="0"/>
              <a:t>compensation </a:t>
            </a:r>
            <a:r>
              <a:rPr lang="en-US" sz="2200" dirty="0"/>
              <a:t>of the health practitioners (Article 175 paragraphs 8 and 9).</a:t>
            </a:r>
          </a:p>
        </p:txBody>
      </p:sp>
    </p:spTree>
    <p:extLst>
      <p:ext uri="{BB962C8B-B14F-4D97-AF65-F5344CB8AC3E}">
        <p14:creationId xmlns:p14="http://schemas.microsoft.com/office/powerpoint/2010/main" xmlns="" val="3464476690"/>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of medical specialists</a:t>
            </a:r>
            <a:endParaRPr lang="en-US" dirty="0"/>
          </a:p>
        </p:txBody>
      </p:sp>
      <p:sp>
        <p:nvSpPr>
          <p:cNvPr id="3" name="Content Placeholder 2"/>
          <p:cNvSpPr>
            <a:spLocks noGrp="1"/>
          </p:cNvSpPr>
          <p:nvPr>
            <p:ph idx="1"/>
          </p:nvPr>
        </p:nvSpPr>
        <p:spPr>
          <a:xfrm>
            <a:off x="1521885" y="1905000"/>
            <a:ext cx="10212915" cy="4267200"/>
          </a:xfrm>
        </p:spPr>
        <p:txBody>
          <a:bodyPr>
            <a:normAutofit fontScale="92500" lnSpcReduction="10000"/>
          </a:bodyPr>
          <a:lstStyle/>
          <a:p>
            <a:r>
              <a:rPr lang="en-US" sz="2000" dirty="0"/>
              <a:t>It should be mentioned that the work of medical specialists is mainly organized on the secondary and tertiary levels of provision of health care particularly services of expert centers if it is the question of </a:t>
            </a:r>
            <a:r>
              <a:rPr lang="en-US" sz="2000" dirty="0" err="1"/>
              <a:t>subspecialization</a:t>
            </a:r>
            <a:r>
              <a:rPr lang="en-US" sz="2000" dirty="0"/>
              <a:t> (Article 68). </a:t>
            </a:r>
            <a:r>
              <a:rPr lang="en-US" sz="2000" dirty="0" smtClean="0"/>
              <a:t>The </a:t>
            </a:r>
            <a:r>
              <a:rPr lang="en-US" sz="2000" dirty="0"/>
              <a:t>HCA uses the term “specialist-consultative activity.” Specialist physicians participate in the work of the Professional </a:t>
            </a:r>
            <a:r>
              <a:rPr lang="en-US" sz="2000" dirty="0" smtClean="0"/>
              <a:t>Collegium.</a:t>
            </a:r>
          </a:p>
          <a:p>
            <a:r>
              <a:rPr lang="en-US" sz="2000" dirty="0"/>
              <a:t>T</a:t>
            </a:r>
            <a:r>
              <a:rPr lang="en-US" sz="2000" dirty="0" smtClean="0"/>
              <a:t>he </a:t>
            </a:r>
            <a:r>
              <a:rPr lang="en-US" sz="2000" dirty="0"/>
              <a:t>Collegium is a body that, for the purpose of considering and adopting professional and doctrinal statements, is formed in health institution that has clinics, i.e., institutes as their organizational unit. In addition, physicians from a particular ﬁeld of specialization may be elected to The Republic Expert Commissions at the Health Insurance Fund to decide about professional doctrinal issues on the preservation and improvement of health, as well as the development of the organization of the health care system. </a:t>
            </a:r>
            <a:endParaRPr lang="en-US" sz="2000" dirty="0" smtClean="0"/>
          </a:p>
          <a:p>
            <a:r>
              <a:rPr lang="en-US" sz="2000" dirty="0" smtClean="0"/>
              <a:t>The </a:t>
            </a:r>
            <a:r>
              <a:rPr lang="en-US" sz="2000" dirty="0"/>
              <a:t>members of the commission are health and scientiﬁc workers who have made a signiﬁcant </a:t>
            </a:r>
            <a:r>
              <a:rPr lang="en-US" sz="2000" dirty="0" smtClean="0"/>
              <a:t>contribution </a:t>
            </a:r>
            <a:r>
              <a:rPr lang="en-US" sz="2000" dirty="0"/>
              <a:t>to the work and development of certain specialist areas of medicine (Article 143). Some of the rules that speak about the competence of specialists </a:t>
            </a:r>
            <a:r>
              <a:rPr lang="en-US" sz="2000" dirty="0" smtClean="0"/>
              <a:t>contain </a:t>
            </a:r>
            <a:r>
              <a:rPr lang="en-US" sz="2000" dirty="0"/>
              <a:t>codes of conduct and guidelines. The rules of the Code of Medical Ethics</a:t>
            </a:r>
            <a:r>
              <a:rPr lang="en-US" sz="2000" baseline="30000" dirty="0"/>
              <a:t>59</a:t>
            </a:r>
            <a:r>
              <a:rPr lang="en-US" sz="2000" dirty="0"/>
              <a:t> </a:t>
            </a:r>
            <a:r>
              <a:rPr lang="en-US" sz="2000" dirty="0" smtClean="0"/>
              <a:t>concern</a:t>
            </a:r>
            <a:r>
              <a:rPr lang="en-US" sz="2000" dirty="0"/>
              <a:t>, among other things, work of specialists and professional cooperation between them (Articles 76–80</a:t>
            </a:r>
            <a:r>
              <a:rPr lang="en-US" sz="2000" dirty="0" smtClean="0"/>
              <a:t>).</a:t>
            </a:r>
            <a:r>
              <a:rPr lang="en-US" sz="2000" dirty="0"/>
              <a:t> </a:t>
            </a:r>
          </a:p>
          <a:p>
            <a:endParaRPr lang="en-US" dirty="0"/>
          </a:p>
        </p:txBody>
      </p:sp>
    </p:spTree>
    <p:extLst>
      <p:ext uri="{BB962C8B-B14F-4D97-AF65-F5344CB8AC3E}">
        <p14:creationId xmlns:p14="http://schemas.microsoft.com/office/powerpoint/2010/main" xmlns="" val="225242077"/>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 of physicians</a:t>
            </a:r>
            <a:endParaRPr lang="en-US" dirty="0"/>
          </a:p>
        </p:txBody>
      </p:sp>
      <p:sp>
        <p:nvSpPr>
          <p:cNvPr id="3" name="Content Placeholder 2"/>
          <p:cNvSpPr>
            <a:spLocks noGrp="1"/>
          </p:cNvSpPr>
          <p:nvPr>
            <p:ph idx="1"/>
          </p:nvPr>
        </p:nvSpPr>
        <p:spPr>
          <a:xfrm>
            <a:off x="1521885" y="1905000"/>
            <a:ext cx="9755715" cy="4267200"/>
          </a:xfrm>
        </p:spPr>
        <p:txBody>
          <a:bodyPr>
            <a:normAutofit fontScale="92500"/>
          </a:bodyPr>
          <a:lstStyle/>
          <a:p>
            <a:r>
              <a:rPr lang="en-US" sz="2100" b="1" dirty="0">
                <a:solidFill>
                  <a:srgbClr val="FF0000"/>
                </a:solidFill>
              </a:rPr>
              <a:t>The rights of physicians to decide about sensitive issues that refer to human life and health imply a very speciﬁc form of personal responsibility and obligation of a physician to provide health services just as it is speciﬁed in ethical principles of performing professional duties, ethical behavior and preserving the noble </a:t>
            </a:r>
            <a:r>
              <a:rPr lang="en-US" sz="2100" b="1" dirty="0" smtClean="0">
                <a:solidFill>
                  <a:srgbClr val="FF0000"/>
                </a:solidFill>
              </a:rPr>
              <a:t>tradition </a:t>
            </a:r>
            <a:r>
              <a:rPr lang="en-US" sz="2100" b="1" dirty="0">
                <a:solidFill>
                  <a:srgbClr val="FF0000"/>
                </a:solidFill>
              </a:rPr>
              <a:t>of a medical </a:t>
            </a:r>
            <a:r>
              <a:rPr lang="en-US" sz="2100" b="1" dirty="0" smtClean="0">
                <a:solidFill>
                  <a:srgbClr val="FF0000"/>
                </a:solidFill>
              </a:rPr>
              <a:t>profession.</a:t>
            </a:r>
            <a:endParaRPr lang="en-US" sz="2100" b="1" baseline="30000" dirty="0">
              <a:solidFill>
                <a:srgbClr val="FF0000"/>
              </a:solidFill>
            </a:endParaRPr>
          </a:p>
          <a:p>
            <a:r>
              <a:rPr lang="en-US" sz="2100" dirty="0" smtClean="0"/>
              <a:t> </a:t>
            </a:r>
            <a:r>
              <a:rPr lang="en-US" sz="2100" dirty="0"/>
              <a:t>Performing his/her duty, a physician is independent within the limits of his/her competence as well as responsible for all the work before his/her conscience, patience and the whole society. </a:t>
            </a:r>
            <a:endParaRPr lang="en-US" sz="2100" dirty="0" smtClean="0"/>
          </a:p>
          <a:p>
            <a:r>
              <a:rPr lang="en-US" sz="2100" dirty="0" smtClean="0"/>
              <a:t>That </a:t>
            </a:r>
            <a:r>
              <a:rPr lang="en-US" sz="2100" dirty="0"/>
              <a:t>independence and </a:t>
            </a:r>
            <a:r>
              <a:rPr lang="en-US" sz="2100" dirty="0" smtClean="0"/>
              <a:t>professional </a:t>
            </a:r>
            <a:r>
              <a:rPr lang="en-US" sz="2100" dirty="0"/>
              <a:t>reputation are protected by a physician not letting their name be connected with any kind of trading in order to gain personal beneﬁts. A physician has the right to appear in public but he/she should avoid gaining reputation with self-promotion in the </a:t>
            </a:r>
            <a:r>
              <a:rPr lang="en-US" sz="2100" dirty="0" smtClean="0"/>
              <a:t>media.</a:t>
            </a:r>
            <a:endParaRPr lang="en-US" sz="2100" baseline="30000" dirty="0"/>
          </a:p>
          <a:p>
            <a:r>
              <a:rPr lang="en-US" sz="2100" dirty="0" smtClean="0"/>
              <a:t>The </a:t>
            </a:r>
            <a:r>
              <a:rPr lang="en-US" sz="2100" dirty="0"/>
              <a:t>law forbids any inﬂuence on an independent professional </a:t>
            </a:r>
            <a:r>
              <a:rPr lang="en-US" sz="2100" dirty="0" smtClean="0"/>
              <a:t>opinion </a:t>
            </a:r>
            <a:r>
              <a:rPr lang="en-US" sz="2100" dirty="0"/>
              <a:t>but in some extremely speciﬁc situations the inﬂuence of personal and religious beliefs is allowed to those involved in medical activities.</a:t>
            </a:r>
          </a:p>
        </p:txBody>
      </p:sp>
    </p:spTree>
    <p:extLst>
      <p:ext uri="{BB962C8B-B14F-4D97-AF65-F5344CB8AC3E}">
        <p14:creationId xmlns:p14="http://schemas.microsoft.com/office/powerpoint/2010/main" xmlns="" val="205061431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right to perform a medical profession</a:t>
            </a:r>
          </a:p>
        </p:txBody>
      </p:sp>
      <p:sp>
        <p:nvSpPr>
          <p:cNvPr id="3" name="Content Placeholder 2"/>
          <p:cNvSpPr>
            <a:spLocks noGrp="1"/>
          </p:cNvSpPr>
          <p:nvPr>
            <p:ph idx="1"/>
          </p:nvPr>
        </p:nvSpPr>
        <p:spPr/>
        <p:txBody>
          <a:bodyPr/>
          <a:lstStyle/>
          <a:p>
            <a:pPr lvl="0"/>
            <a:r>
              <a:rPr lang="en-US" dirty="0">
                <a:solidFill>
                  <a:srgbClr val="FF0000"/>
                </a:solidFill>
              </a:rPr>
              <a:t>The right to perform a medical profession is in a direct relation with the </a:t>
            </a:r>
            <a:r>
              <a:rPr lang="en-US" dirty="0" smtClean="0">
                <a:solidFill>
                  <a:srgbClr val="FF0000"/>
                </a:solidFill>
              </a:rPr>
              <a:t>obligation </a:t>
            </a:r>
            <a:r>
              <a:rPr lang="en-US" dirty="0">
                <a:solidFill>
                  <a:srgbClr val="FF0000"/>
                </a:solidFill>
              </a:rPr>
              <a:t>to provide health care protection to those who ask for it as rendering health care services is an important element of that profession</a:t>
            </a:r>
            <a:r>
              <a:rPr lang="en-US" dirty="0" smtClean="0">
                <a:solidFill>
                  <a:srgbClr val="FF0000"/>
                </a:solidFill>
              </a:rPr>
              <a:t>.</a:t>
            </a:r>
          </a:p>
          <a:p>
            <a:pPr lvl="0"/>
            <a:r>
              <a:rPr lang="en-US" dirty="0" smtClean="0"/>
              <a:t> </a:t>
            </a:r>
            <a:r>
              <a:rPr lang="en-US" dirty="0"/>
              <a:t>The professional status of a physician, and other medical workers, when it comes to deciding about sensitive issues of human life and health, implies a speciﬁc personal responsibility and duty of a physician to provide adequate health care services</a:t>
            </a:r>
            <a:r>
              <a:rPr lang="en-US" dirty="0" smtClean="0"/>
              <a:t>.</a:t>
            </a:r>
          </a:p>
          <a:p>
            <a:pPr lvl="0"/>
            <a:r>
              <a:rPr lang="en-US" dirty="0" smtClean="0"/>
              <a:t> </a:t>
            </a:r>
            <a:r>
              <a:rPr lang="en-US" dirty="0"/>
              <a:t>Everyone involved in </a:t>
            </a:r>
            <a:r>
              <a:rPr lang="en-US" dirty="0" smtClean="0"/>
              <a:t>performing </a:t>
            </a:r>
            <a:r>
              <a:rPr lang="en-US" dirty="0"/>
              <a:t>duties within the medical profession are health institutions and other </a:t>
            </a:r>
            <a:r>
              <a:rPr lang="en-US" dirty="0" smtClean="0"/>
              <a:t>activities</a:t>
            </a:r>
            <a:r>
              <a:rPr lang="en-US" dirty="0"/>
              <a:t>, e.g., private practice. They all provide the health care </a:t>
            </a:r>
            <a:r>
              <a:rPr lang="en-US" dirty="0" smtClean="0"/>
              <a:t>service.</a:t>
            </a:r>
            <a:endParaRPr lang="en-US" baseline="30000" dirty="0"/>
          </a:p>
          <a:p>
            <a:pPr lvl="0"/>
            <a:r>
              <a:rPr lang="en-US" dirty="0" smtClean="0"/>
              <a:t>The </a:t>
            </a:r>
            <a:r>
              <a:rPr lang="en-US" dirty="0"/>
              <a:t>health care service is one of those public services that is established in order to provide health care protection of citizens and for which funds are provided, which is regulated by law. Those funds are used for health care protection of citizens as well as for the work and development of health care services.</a:t>
            </a:r>
          </a:p>
          <a:p>
            <a:endParaRPr lang="en-US" dirty="0"/>
          </a:p>
        </p:txBody>
      </p:sp>
    </p:spTree>
    <p:extLst>
      <p:ext uri="{BB962C8B-B14F-4D97-AF65-F5344CB8AC3E}">
        <p14:creationId xmlns:p14="http://schemas.microsoft.com/office/powerpoint/2010/main" xmlns="" val="4013545815"/>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sz="2500" dirty="0"/>
              <a:t>The HCA deﬁnes the medical profession as the one that provides health care protection of citizens. It implies carrying out measures and activities connected with health care protection that are used for protecting and improving people’s health performed by medical services and everything in compliance with the health care doctrine and with the help of health care technologies. The measures and activities applied should be based on scientiﬁc proofs, i.e., they should be safe and effective and in compliance with principles of professional ethics (Article 5).</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760374266"/>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When it comes to private practice, it should perform particular medical activities prescribed by law or entrusted by the Minister’s decree </a:t>
            </a:r>
          </a:p>
        </p:txBody>
      </p:sp>
      <p:sp>
        <p:nvSpPr>
          <p:cNvPr id="5" name="Content Placeholder 4"/>
          <p:cNvSpPr>
            <a:spLocks noGrp="1"/>
          </p:cNvSpPr>
          <p:nvPr>
            <p:ph idx="1"/>
          </p:nvPr>
        </p:nvSpPr>
        <p:spPr>
          <a:xfrm>
            <a:off x="1521885" y="1905000"/>
            <a:ext cx="9984315" cy="4267200"/>
          </a:xfrm>
        </p:spPr>
        <p:txBody>
          <a:bodyPr>
            <a:normAutofit lnSpcReduction="10000"/>
          </a:bodyPr>
          <a:lstStyle/>
          <a:p>
            <a:pPr marL="0" indent="0">
              <a:buNone/>
            </a:pPr>
            <a:r>
              <a:rPr lang="en-US" sz="2000" dirty="0"/>
              <a:t> </a:t>
            </a:r>
          </a:p>
          <a:p>
            <a:pPr lvl="0"/>
            <a:r>
              <a:rPr lang="en-US" sz="2000" dirty="0"/>
              <a:t>it provides urgent medical care to all citizens;</a:t>
            </a:r>
          </a:p>
          <a:p>
            <a:pPr lvl="0"/>
            <a:r>
              <a:rPr lang="en-US" sz="2000" dirty="0"/>
              <a:t>when summoned by a competent state body, it takes part in the prevention of spreading of contagious and infectious diseases as well as in the protection and rescuing people in case of force majeure and other natural catastrophes and </a:t>
            </a:r>
            <a:r>
              <a:rPr lang="en-US" sz="2000" dirty="0" smtClean="0"/>
              <a:t>emergency </a:t>
            </a:r>
            <a:r>
              <a:rPr lang="en-US" sz="2000" dirty="0"/>
              <a:t>situations</a:t>
            </a:r>
            <a:r>
              <a:rPr lang="en-US" sz="2000" dirty="0" smtClean="0"/>
              <a:t>;</a:t>
            </a:r>
          </a:p>
          <a:p>
            <a:pPr lvl="0"/>
            <a:r>
              <a:rPr lang="en-US" sz="2000" dirty="0"/>
              <a:t>it constantly controls the quality of professional work;</a:t>
            </a:r>
          </a:p>
          <a:p>
            <a:pPr lvl="0"/>
            <a:r>
              <a:rPr lang="en-US" sz="2000" dirty="0"/>
              <a:t>it makes working hours transparent with the obligation observe them;</a:t>
            </a:r>
          </a:p>
          <a:p>
            <a:pPr lvl="0"/>
            <a:r>
              <a:rPr lang="en-US" sz="2000" dirty="0"/>
              <a:t>it makes the price list of health care services transparent and provides the bill for their rendering;</a:t>
            </a:r>
          </a:p>
          <a:p>
            <a:pPr lvl="0"/>
            <a:r>
              <a:rPr lang="en-US" sz="2000" dirty="0"/>
              <a:t>it sends regular medical and statistical reports and other evidence to the institute in charge;</a:t>
            </a:r>
          </a:p>
          <a:p>
            <a:pPr lvl="0"/>
            <a:r>
              <a:rPr lang="en-US" sz="2000" dirty="0"/>
              <a:t>it provides measures for storing, i.e., destroying medical waste (Article 42).</a:t>
            </a:r>
          </a:p>
          <a:p>
            <a:pPr lvl="0"/>
            <a:endParaRPr lang="en-US" dirty="0"/>
          </a:p>
          <a:p>
            <a:endParaRPr lang="en-US" dirty="0"/>
          </a:p>
        </p:txBody>
      </p:sp>
    </p:spTree>
    <p:extLst>
      <p:ext uri="{BB962C8B-B14F-4D97-AF65-F5344CB8AC3E}">
        <p14:creationId xmlns:p14="http://schemas.microsoft.com/office/powerpoint/2010/main" xmlns="" val="305144888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a:t>The law addresses to the performance of particular activities in private </a:t>
            </a:r>
            <a:r>
              <a:rPr lang="en-US" sz="2500" dirty="0" smtClean="0"/>
              <a:t>practice </a:t>
            </a:r>
            <a:r>
              <a:rPr lang="en-US" sz="2500" dirty="0"/>
              <a:t>as well. It is neither allowed to perform them referring to emergency services, supplying blood and blood products, taking, storing and transplanting organs and parts of the human body, producing serum and vaccines, performing </a:t>
            </a:r>
            <a:r>
              <a:rPr lang="en-US" sz="2500" dirty="0" err="1"/>
              <a:t>pathoanatomy</a:t>
            </a:r>
            <a:r>
              <a:rPr lang="en-US" sz="2500" dirty="0"/>
              <a:t> and autopsy activities nor health care activities in the ﬁeld of public health (Article 38 paragraph 8). Further, it is not allowed to do any kind of medical research in </a:t>
            </a:r>
            <a:r>
              <a:rPr lang="en-US" sz="2500" dirty="0" smtClean="0"/>
              <a:t>private </a:t>
            </a:r>
            <a:r>
              <a:rPr lang="en-US" sz="2500" dirty="0"/>
              <a:t>practice (Article 25).</a:t>
            </a:r>
            <a:br>
              <a:rPr lang="en-US" sz="2500" dirty="0"/>
            </a:br>
            <a:endParaRPr lang="en-US" sz="2500"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31574540"/>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Specializations and </a:t>
            </a:r>
            <a:r>
              <a:rPr lang="en-US" dirty="0" err="1"/>
              <a:t>subspecializations</a:t>
            </a:r>
            <a:endParaRPr lang="en-US" dirty="0"/>
          </a:p>
        </p:txBody>
      </p:sp>
      <p:sp>
        <p:nvSpPr>
          <p:cNvPr id="3" name="Content Placeholder 2"/>
          <p:cNvSpPr>
            <a:spLocks noGrp="1"/>
          </p:cNvSpPr>
          <p:nvPr>
            <p:ph idx="1"/>
          </p:nvPr>
        </p:nvSpPr>
        <p:spPr/>
        <p:txBody>
          <a:bodyPr/>
          <a:lstStyle/>
          <a:p>
            <a:pPr lvl="0"/>
            <a:r>
              <a:rPr lang="en-US" sz="2200" dirty="0">
                <a:solidFill>
                  <a:srgbClr val="FF0000"/>
                </a:solidFill>
              </a:rPr>
              <a:t>Specializations and </a:t>
            </a:r>
            <a:r>
              <a:rPr lang="en-US" sz="2200" dirty="0" err="1">
                <a:solidFill>
                  <a:srgbClr val="FF0000"/>
                </a:solidFill>
              </a:rPr>
              <a:t>subspecializations</a:t>
            </a:r>
            <a:r>
              <a:rPr lang="en-US" sz="2200" dirty="0">
                <a:solidFill>
                  <a:srgbClr val="FF0000"/>
                </a:solidFill>
              </a:rPr>
              <a:t> are approved by health care </a:t>
            </a:r>
            <a:r>
              <a:rPr lang="en-US" sz="2200" dirty="0" smtClean="0">
                <a:solidFill>
                  <a:srgbClr val="FF0000"/>
                </a:solidFill>
              </a:rPr>
              <a:t>institution </a:t>
            </a:r>
            <a:r>
              <a:rPr lang="en-US" sz="2200" dirty="0">
                <a:solidFill>
                  <a:srgbClr val="FF0000"/>
                </a:solidFill>
              </a:rPr>
              <a:t>or private practice, in accordance with the plan of professional advancement. </a:t>
            </a:r>
            <a:endParaRPr lang="en-US" sz="2200" dirty="0" smtClean="0">
              <a:solidFill>
                <a:srgbClr val="FF0000"/>
              </a:solidFill>
            </a:endParaRPr>
          </a:p>
          <a:p>
            <a:pPr lvl="0"/>
            <a:r>
              <a:rPr lang="en-US" sz="2200" dirty="0" smtClean="0"/>
              <a:t>The </a:t>
            </a:r>
            <a:r>
              <a:rPr lang="en-US" sz="2200" dirty="0"/>
              <a:t>decision is handed down by the director of the health care institution, or the founder of the private practice. </a:t>
            </a:r>
            <a:endParaRPr lang="en-US" sz="2200" dirty="0" smtClean="0"/>
          </a:p>
          <a:p>
            <a:pPr lvl="0"/>
            <a:r>
              <a:rPr lang="en-US" sz="2200" dirty="0" smtClean="0"/>
              <a:t>The </a:t>
            </a:r>
            <a:r>
              <a:rPr lang="en-US" sz="2200" dirty="0"/>
              <a:t>decision of approval by the minister is ﬁnal in this procedure and an administrative suit may be instituted against it. </a:t>
            </a:r>
            <a:endParaRPr lang="en-US" sz="2200" dirty="0" smtClean="0"/>
          </a:p>
          <a:p>
            <a:pPr lvl="0"/>
            <a:r>
              <a:rPr lang="en-US" sz="2200" dirty="0" smtClean="0"/>
              <a:t>In </a:t>
            </a:r>
            <a:r>
              <a:rPr lang="en-US" sz="2200" dirty="0"/>
              <a:t>compliance with the law, the minister may give the approval to foreign citizens as well. Although, specialty qualiﬁcations from abroad are recognized by medical schools and universities.</a:t>
            </a:r>
          </a:p>
          <a:p>
            <a:endParaRPr lang="en-US" dirty="0"/>
          </a:p>
        </p:txBody>
      </p:sp>
    </p:spTree>
    <p:extLst>
      <p:ext uri="{BB962C8B-B14F-4D97-AF65-F5344CB8AC3E}">
        <p14:creationId xmlns:p14="http://schemas.microsoft.com/office/powerpoint/2010/main" xmlns="" val="4099906795"/>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obligation to provide emergency medical help</a:t>
            </a:r>
          </a:p>
        </p:txBody>
      </p:sp>
      <p:sp>
        <p:nvSpPr>
          <p:cNvPr id="3" name="Content Placeholder 2"/>
          <p:cNvSpPr>
            <a:spLocks noGrp="1"/>
          </p:cNvSpPr>
          <p:nvPr>
            <p:ph idx="1"/>
          </p:nvPr>
        </p:nvSpPr>
        <p:spPr/>
        <p:txBody>
          <a:bodyPr>
            <a:normAutofit/>
          </a:bodyPr>
          <a:lstStyle/>
          <a:p>
            <a:pPr lvl="0"/>
            <a:r>
              <a:rPr lang="en-US" dirty="0"/>
              <a:t>The obligation to provide emergency medical help is the subject of a </a:t>
            </a:r>
            <a:r>
              <a:rPr lang="en-US" dirty="0" smtClean="0"/>
              <a:t>speciﬁc </a:t>
            </a:r>
            <a:r>
              <a:rPr lang="en-US" dirty="0"/>
              <a:t>legal provision of HCA. It is present in the public sector in all forms with the utmost obligation of work and strike ban (Article 56 and 57). It is different in the private sector of the health care system, where it is not allowed to establish the emergency medical service but, on the other hand, particular duties are prescribed stating that private practice</a:t>
            </a:r>
            <a:r>
              <a:rPr lang="en-US" dirty="0" smtClean="0"/>
              <a:t>:</a:t>
            </a:r>
            <a:endParaRPr lang="en-US" dirty="0"/>
          </a:p>
          <a:p>
            <a:pPr marL="342900" lvl="0" indent="-342900">
              <a:buFont typeface="+mj-lt"/>
              <a:buAutoNum type="arabicPeriod"/>
            </a:pPr>
            <a:r>
              <a:rPr lang="en-US" dirty="0"/>
              <a:t>provides emergency medical care to all citizens;</a:t>
            </a:r>
          </a:p>
          <a:p>
            <a:pPr marL="342900" lvl="0" indent="-342900">
              <a:buFont typeface="+mj-lt"/>
              <a:buAutoNum type="arabicPeriod"/>
            </a:pPr>
            <a:r>
              <a:rPr lang="en-US" dirty="0"/>
              <a:t>when summoned by a competent state body, it takes part in the prevention of spreading contagious and infectious diseases as well as in the protection and res- cuing people in case of force majeure and other natural catastrophes and </a:t>
            </a:r>
            <a:r>
              <a:rPr lang="en-US" dirty="0" smtClean="0"/>
              <a:t>emergency </a:t>
            </a:r>
            <a:r>
              <a:rPr lang="en-US" dirty="0"/>
              <a:t>situations</a:t>
            </a:r>
            <a:r>
              <a:rPr lang="en-US" dirty="0" smtClean="0"/>
              <a:t>.</a:t>
            </a:r>
            <a:endParaRPr lang="en-US" dirty="0"/>
          </a:p>
          <a:p>
            <a:pPr marL="342900" indent="-342900">
              <a:buFont typeface="+mj-lt"/>
              <a:buAutoNum type="arabicPeriod"/>
            </a:pPr>
            <a:r>
              <a:rPr lang="en-US" dirty="0"/>
              <a:t>In compliance with its activities, private practice should provide availability of an ambulance either its own or by signing a contract with the nearest health </a:t>
            </a:r>
            <a:r>
              <a:rPr lang="en-US" dirty="0" smtClean="0"/>
              <a:t>institution </a:t>
            </a:r>
            <a:r>
              <a:rPr lang="en-US" dirty="0"/>
              <a:t>that is able to provide that kind of </a:t>
            </a:r>
            <a:r>
              <a:rPr lang="en-US" dirty="0" smtClean="0"/>
              <a:t>transportation.</a:t>
            </a:r>
            <a:endParaRPr lang="en-US" dirty="0"/>
          </a:p>
          <a:p>
            <a:endParaRPr lang="en-US" dirty="0"/>
          </a:p>
        </p:txBody>
      </p:sp>
    </p:spTree>
    <p:extLst>
      <p:ext uri="{BB962C8B-B14F-4D97-AF65-F5344CB8AC3E}">
        <p14:creationId xmlns:p14="http://schemas.microsoft.com/office/powerpoint/2010/main" xmlns="" val="126117972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The medical malpractice is punishable by the rule that a physician is </a:t>
            </a:r>
            <a:r>
              <a:rPr lang="en-US" dirty="0" smtClean="0">
                <a:solidFill>
                  <a:srgbClr val="FF0000"/>
                </a:solidFill>
              </a:rPr>
              <a:t>forbidden </a:t>
            </a:r>
            <a:r>
              <a:rPr lang="en-US" dirty="0">
                <a:solidFill>
                  <a:srgbClr val="FF0000"/>
                </a:solidFill>
              </a:rPr>
              <a:t>to abuse power in the workplace </a:t>
            </a:r>
            <a:r>
              <a:rPr lang="en-US" dirty="0"/>
              <a:t>(Article 18).</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340710427"/>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physician cannot use a </a:t>
            </a:r>
            <a:r>
              <a:rPr lang="en-US" dirty="0" smtClean="0"/>
              <a:t>medical </a:t>
            </a:r>
            <a:r>
              <a:rPr lang="en-US" dirty="0"/>
              <a:t>call or their position to obtain an unlawful material gain or other beneﬁts either for him/herself or others.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57199056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physician cannot use the titles that are not officially assigned to him/her.</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7563136"/>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physician should act with increased care and to the best of his knowledge when giving medical </a:t>
            </a:r>
            <a:r>
              <a:rPr lang="en-US" dirty="0" smtClean="0"/>
              <a:t>certiﬁcates</a:t>
            </a:r>
            <a:r>
              <a:rPr lang="en-US" dirty="0"/>
              <a:t>, reports and opinions.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287653292"/>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Giving any false conﬁrmations (about medicines, devices, methods, state of health, etc.) is a serious violation of the principles of medical ethics. Uncritical publication and promotion of insufficiently tested </a:t>
            </a:r>
            <a:r>
              <a:rPr lang="en-US" dirty="0" smtClean="0"/>
              <a:t>diagnostic</a:t>
            </a:r>
            <a:r>
              <a:rPr lang="en-US" dirty="0"/>
              <a:t>, therapeutic, and other methods of treatment, as well as drugs, is an ethical </a:t>
            </a:r>
            <a:r>
              <a:rPr lang="en-US" dirty="0" smtClean="0"/>
              <a:t>violation.</a:t>
            </a:r>
            <a:endParaRPr lang="en-US" dirty="0"/>
          </a:p>
        </p:txBody>
      </p:sp>
      <p:sp>
        <p:nvSpPr>
          <p:cNvPr id="3" name="Text Placeholder 2"/>
          <p:cNvSpPr>
            <a:spLocks noGrp="1"/>
          </p:cNvSpPr>
          <p:nvPr>
            <p:ph type="body" idx="1"/>
          </p:nvPr>
        </p:nvSpPr>
        <p:spPr/>
        <p:txBody>
          <a:bodyPr/>
          <a:lstStyle/>
          <a:p>
            <a:r>
              <a:rPr lang="en-US" dirty="0"/>
              <a:t>Article 19</a:t>
            </a:r>
          </a:p>
        </p:txBody>
      </p:sp>
    </p:spTree>
    <p:extLst>
      <p:ext uri="{BB962C8B-B14F-4D97-AF65-F5344CB8AC3E}">
        <p14:creationId xmlns:p14="http://schemas.microsoft.com/office/powerpoint/2010/main" xmlns="" val="537962031"/>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physician is obliged to oppose unprofessional, unethical and illegal actions of physicians in the ﬁeld of diagnostics and treatment and to inform competent authorities and institutions about it.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3871201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the exercise of his profession, a physician must not be guided by motives of personal gain. The physician is obliged to actively ﬁght against corruption in health care, with the support and engagement of the chamber and competent state and other bodies and organizations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21095530"/>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9983390" cy="2667000"/>
          </a:xfrm>
        </p:spPr>
        <p:txBody>
          <a:bodyPr/>
          <a:lstStyle/>
          <a:p>
            <a:r>
              <a:rPr lang="en-US" dirty="0"/>
              <a:t>Any abuse of public </a:t>
            </a:r>
            <a:r>
              <a:rPr lang="en-US" dirty="0" smtClean="0"/>
              <a:t>authority </a:t>
            </a:r>
            <a:r>
              <a:rPr lang="en-US" dirty="0"/>
              <a:t>and means for personal enrichment is dishonorable for a physician. It is not allowed to a physician to use his/her professional knowledge and experience for inhumane purposes or to participate in the commission of torture or other forms of humiliation, disdain, and cruel treatment with another human </a:t>
            </a:r>
            <a:r>
              <a:rPr lang="en-US" dirty="0" smtClean="0"/>
              <a:t>being.</a:t>
            </a:r>
            <a:endParaRPr lang="en-US" dirty="0"/>
          </a:p>
        </p:txBody>
      </p:sp>
      <p:sp>
        <p:nvSpPr>
          <p:cNvPr id="3" name="Text Placeholder 2"/>
          <p:cNvSpPr>
            <a:spLocks noGrp="1"/>
          </p:cNvSpPr>
          <p:nvPr>
            <p:ph type="body" idx="1"/>
          </p:nvPr>
        </p:nvSpPr>
        <p:spPr/>
        <p:txBody>
          <a:bodyPr/>
          <a:lstStyle/>
          <a:p>
            <a:r>
              <a:rPr lang="en-US" dirty="0"/>
              <a:t>Article 36</a:t>
            </a:r>
          </a:p>
        </p:txBody>
      </p:sp>
    </p:spTree>
    <p:extLst>
      <p:ext uri="{BB962C8B-B14F-4D97-AF65-F5344CB8AC3E}">
        <p14:creationId xmlns:p14="http://schemas.microsoft.com/office/powerpoint/2010/main" xmlns="" val="38998535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are other criminal offenses within the law that are of general </a:t>
            </a:r>
            <a:r>
              <a:rPr lang="en-US" dirty="0" smtClean="0"/>
              <a:t>importance </a:t>
            </a:r>
            <a:r>
              <a:rPr lang="en-US" dirty="0"/>
              <a:t>as they concern not only the health care system but also economic activities such as giving false testimony, revealing professional secrets, abuse of position, trafficking in human beings (organs), </a:t>
            </a:r>
            <a:r>
              <a:rPr lang="en-US" dirty="0" smtClean="0"/>
              <a:t>etc.</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84845626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development</a:t>
            </a:r>
            <a:endParaRPr lang="en-US" dirty="0"/>
          </a:p>
        </p:txBody>
      </p:sp>
      <p:sp>
        <p:nvSpPr>
          <p:cNvPr id="3" name="Content Placeholder 2"/>
          <p:cNvSpPr>
            <a:spLocks noGrp="1"/>
          </p:cNvSpPr>
          <p:nvPr>
            <p:ph idx="1"/>
          </p:nvPr>
        </p:nvSpPr>
        <p:spPr>
          <a:xfrm>
            <a:off x="1521885" y="1905000"/>
            <a:ext cx="9984315" cy="4267200"/>
          </a:xfrm>
        </p:spPr>
        <p:txBody>
          <a:bodyPr>
            <a:normAutofit lnSpcReduction="10000"/>
          </a:bodyPr>
          <a:lstStyle/>
          <a:p>
            <a:pPr lvl="0"/>
            <a:r>
              <a:rPr lang="en-US" sz="2000" dirty="0"/>
              <a:t>The approach to the issues regarding specializations in countries that are the candidates for the EU membership, such as Serbia, are characterized by the </a:t>
            </a:r>
            <a:r>
              <a:rPr lang="en-US" sz="2000" dirty="0" smtClean="0"/>
              <a:t>tendency </a:t>
            </a:r>
            <a:r>
              <a:rPr lang="en-US" sz="2000" dirty="0"/>
              <a:t>of reforming and harmonizing with the European regulations regarding all the other legal matters as well. </a:t>
            </a:r>
            <a:endParaRPr lang="en-US" sz="2000" dirty="0" smtClean="0"/>
          </a:p>
          <a:p>
            <a:pPr lvl="0"/>
            <a:r>
              <a:rPr lang="en-US" sz="2000" dirty="0" smtClean="0"/>
              <a:t>The </a:t>
            </a:r>
            <a:r>
              <a:rPr lang="en-US" sz="2000" dirty="0"/>
              <a:t>matter that regulates specializations is divided between health and labor law </a:t>
            </a:r>
            <a:r>
              <a:rPr lang="en-US" sz="2000" dirty="0" smtClean="0"/>
              <a:t>provisions.</a:t>
            </a:r>
          </a:p>
          <a:p>
            <a:pPr lvl="0"/>
            <a:r>
              <a:rPr lang="en-US" sz="2000" dirty="0" smtClean="0"/>
              <a:t>Most </a:t>
            </a:r>
            <a:r>
              <a:rPr lang="en-US" sz="2000" dirty="0"/>
              <a:t>of the bylaws also deﬁne </a:t>
            </a:r>
            <a:r>
              <a:rPr lang="en-US" sz="2000" dirty="0" smtClean="0"/>
              <a:t>specializations </a:t>
            </a:r>
            <a:r>
              <a:rPr lang="en-US" sz="2000" dirty="0"/>
              <a:t>as a speciﬁc form of professional </a:t>
            </a:r>
            <a:r>
              <a:rPr lang="en-US" sz="2000" dirty="0" smtClean="0"/>
              <a:t>development.</a:t>
            </a:r>
            <a:endParaRPr lang="en-US" sz="2000" baseline="30000" dirty="0"/>
          </a:p>
          <a:p>
            <a:pPr lvl="0"/>
            <a:r>
              <a:rPr lang="en-US" sz="2000" dirty="0" smtClean="0"/>
              <a:t> </a:t>
            </a:r>
            <a:r>
              <a:rPr lang="en-US" sz="2000" dirty="0"/>
              <a:t>It is emphasized that </a:t>
            </a:r>
            <a:r>
              <a:rPr lang="en-US" sz="2000" dirty="0" smtClean="0"/>
              <a:t>professional </a:t>
            </a:r>
            <a:r>
              <a:rPr lang="en-US" sz="2000" dirty="0"/>
              <a:t>development is necessary to be further qualiﬁed in order to work in a particular ﬁeld of health care, i.e., some branch of medicine. It provides knowledge and expertise for a specialist job through theoretical and practical skills. Some of the provisions prescribe that specialization, i.e., </a:t>
            </a:r>
            <a:r>
              <a:rPr lang="en-US" sz="2000" dirty="0" err="1"/>
              <a:t>subspecialization</a:t>
            </a:r>
            <a:r>
              <a:rPr lang="en-US" sz="2000" dirty="0"/>
              <a:t> may be granted to a physician with a full-time job working in a health care institution that grants </a:t>
            </a:r>
            <a:r>
              <a:rPr lang="en-US" sz="2000" dirty="0" smtClean="0"/>
              <a:t>specializations </a:t>
            </a:r>
            <a:r>
              <a:rPr lang="en-US" sz="2000" dirty="0"/>
              <a:t>with at least one year of work experience after passing the state-board exam based only on the annual plan designed by the Ministry of Health.</a:t>
            </a:r>
          </a:p>
          <a:p>
            <a:endParaRPr lang="en-US" dirty="0"/>
          </a:p>
        </p:txBody>
      </p:sp>
    </p:spTree>
    <p:extLst>
      <p:ext uri="{BB962C8B-B14F-4D97-AF65-F5344CB8AC3E}">
        <p14:creationId xmlns:p14="http://schemas.microsoft.com/office/powerpoint/2010/main" xmlns="" val="1451185339"/>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1</a:t>
            </a:r>
            <a:r>
              <a:rPr lang="en-US" dirty="0" smtClean="0">
                <a:solidFill>
                  <a:srgbClr val="FF0000"/>
                </a:solidFill>
              </a:rPr>
              <a:t>: </a:t>
            </a:r>
            <a:r>
              <a:rPr lang="en-US" dirty="0">
                <a:solidFill>
                  <a:srgbClr val="FF0000"/>
                </a:solidFill>
              </a:rPr>
              <a:t>PROFESSIONAL BOUNDARIES</a:t>
            </a:r>
          </a:p>
        </p:txBody>
      </p:sp>
      <p:sp>
        <p:nvSpPr>
          <p:cNvPr id="3" name="Content Placeholder 2"/>
          <p:cNvSpPr>
            <a:spLocks noGrp="1"/>
          </p:cNvSpPr>
          <p:nvPr>
            <p:ph idx="1"/>
          </p:nvPr>
        </p:nvSpPr>
        <p:spPr/>
        <p:txBody>
          <a:bodyPr/>
          <a:lstStyle/>
          <a:p>
            <a:r>
              <a:rPr lang="en-US" i="1" dirty="0"/>
              <a:t>John is admitted to hospital following a car accident. He has multiple injuries and requires full nursing care. During his stay in hospital he becomes very attached to one of the junior doctors. He sees her every day on the ward round and she often stays to talk to him after taking his blood or changing his dressings. As John recovers he starts flirting with the doctor. She is flattered and is finding more and more reason to stay and talk to him. While she is removing the sutures from a scar on his face, he tells her that she is beautiful and tries to kiss her. Uncertain about what to do and her own feelings, the doctor leaves and avoids seeing John for a few days. However, when he is discharged a week later she gives him her number and says they should go out for a drink now that he is no longer an inpatient.</a:t>
            </a:r>
          </a:p>
        </p:txBody>
      </p:sp>
    </p:spTree>
    <p:extLst>
      <p:ext uri="{BB962C8B-B14F-4D97-AF65-F5344CB8AC3E}">
        <p14:creationId xmlns:p14="http://schemas.microsoft.com/office/powerpoint/2010/main" xmlns="" val="1278796559"/>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200" dirty="0"/>
          </a:p>
          <a:p>
            <a:r>
              <a:rPr lang="en-US" sz="2200" dirty="0"/>
              <a:t>Is it appropriate for a doctor to have a relationship with a patient? </a:t>
            </a:r>
          </a:p>
          <a:p>
            <a:r>
              <a:rPr lang="en-US" sz="2200" dirty="0"/>
              <a:t>What should a doctor do if she is serious about having a relationship with a patient? </a:t>
            </a:r>
          </a:p>
          <a:p>
            <a:r>
              <a:rPr lang="en-US" sz="2200" dirty="0"/>
              <a:t>Are their situations where relationships would be inappropriate even if the therapeutic relationship had ended?</a:t>
            </a:r>
          </a:p>
          <a:p>
            <a:endParaRPr lang="en-US" dirty="0"/>
          </a:p>
        </p:txBody>
      </p:sp>
    </p:spTree>
    <p:extLst>
      <p:ext uri="{BB962C8B-B14F-4D97-AF65-F5344CB8AC3E}">
        <p14:creationId xmlns:p14="http://schemas.microsoft.com/office/powerpoint/2010/main" xmlns="" val="3716339060"/>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a:t>When caring for patients, doctors should keep their distance professionally by not engaging in conversations about their own personal life. They should also dress appropriately and not wear provocative clothing. When performing intimate procedures they should have a chaperone with them so that the purpose of the procedure cannot be misconstrued </a:t>
            </a:r>
            <a:r>
              <a:rPr lang="en-US" dirty="0" smtClean="0"/>
              <a:t>.</a:t>
            </a:r>
          </a:p>
          <a:p>
            <a:r>
              <a:rPr lang="en-US" dirty="0" smtClean="0"/>
              <a:t>There </a:t>
            </a:r>
            <a:r>
              <a:rPr lang="en-US" dirty="0"/>
              <a:t>are several ethical arguments in </a:t>
            </a:r>
            <a:r>
              <a:rPr lang="en-US" dirty="0" smtClean="0"/>
              <a:t>favor </a:t>
            </a:r>
            <a:r>
              <a:rPr lang="en-US" dirty="0"/>
              <a:t>of zero tolerance for sexual patient–doctor relationships. These include the premise that sexual relationships will nearly always be harmful to the patient due to the imbalance in power between doctors and their patients. It is, however, worth considering whether this is still relevant since medical practice is much more patient oriented and less paternalistic. Virtue ethics argues that a good doctor is one who extols virtues and that a doctor who commences a sexual relationship with a patient would not be adhering to these virtues. Consequentialists could argue that any sexual relationship between patients and doctors would inevitably lead to a breakdown in trust and respect of the medical profession as a whole and as such should not be allowed as it would reflect poorly on the profession</a:t>
            </a:r>
          </a:p>
        </p:txBody>
      </p:sp>
    </p:spTree>
    <p:extLst>
      <p:ext uri="{BB962C8B-B14F-4D97-AF65-F5344CB8AC3E}">
        <p14:creationId xmlns:p14="http://schemas.microsoft.com/office/powerpoint/2010/main" xmlns="" val="1636032078"/>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en-US" sz="2200" dirty="0"/>
              <a:t>Doctors and medical students must not enter into intimate or sexual relationships with patients. </a:t>
            </a:r>
          </a:p>
          <a:p>
            <a:r>
              <a:rPr lang="en-US" sz="2200" dirty="0"/>
              <a:t>It is unethical to have a relationship with a patient since it </a:t>
            </a:r>
            <a:r>
              <a:rPr lang="en-US" sz="2200" dirty="0" smtClean="0"/>
              <a:t>jeopardizes </a:t>
            </a:r>
            <a:r>
              <a:rPr lang="en-US" sz="2200" dirty="0"/>
              <a:t>the trust that the public has in healthcare professionals.</a:t>
            </a:r>
          </a:p>
          <a:p>
            <a:pPr marL="0" indent="0">
              <a:buNone/>
            </a:pPr>
            <a:endParaRPr lang="en-US" sz="2200" dirty="0"/>
          </a:p>
          <a:p>
            <a:endParaRPr lang="en-US" dirty="0"/>
          </a:p>
        </p:txBody>
      </p:sp>
    </p:spTree>
    <p:extLst>
      <p:ext uri="{BB962C8B-B14F-4D97-AF65-F5344CB8AC3E}">
        <p14:creationId xmlns:p14="http://schemas.microsoft.com/office/powerpoint/2010/main" xmlns="" val="3527635870"/>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
            </a:r>
            <a:endParaRPr lang="en-US" dirty="0"/>
          </a:p>
        </p:txBody>
      </p:sp>
      <p:sp>
        <p:nvSpPr>
          <p:cNvPr id="3" name="Content Placeholder 2"/>
          <p:cNvSpPr>
            <a:spLocks noGrp="1"/>
          </p:cNvSpPr>
          <p:nvPr>
            <p:ph idx="1"/>
          </p:nvPr>
        </p:nvSpPr>
        <p:spPr>
          <a:xfrm>
            <a:off x="1521885" y="1905000"/>
            <a:ext cx="10289115" cy="4267200"/>
          </a:xfrm>
        </p:spPr>
        <p:txBody>
          <a:bodyPr>
            <a:noAutofit/>
          </a:bodyPr>
          <a:lstStyle/>
          <a:p>
            <a:r>
              <a:rPr lang="en-US" sz="2000" dirty="0"/>
              <a:t>A decree has also been enforced that a previous condition to be entitled to specialization is that a health practitioner was an intern, he/she passed the state- board exam and has a work license. </a:t>
            </a:r>
            <a:endParaRPr lang="en-US" sz="2000" dirty="0" smtClean="0"/>
          </a:p>
          <a:p>
            <a:r>
              <a:rPr lang="en-US" sz="2000" dirty="0" smtClean="0"/>
              <a:t>Special </a:t>
            </a:r>
            <a:r>
              <a:rPr lang="en-US" sz="2000" dirty="0"/>
              <a:t>provisions about the quality control of the internship are also part of this legal regulation. It is exercised by the board for providing and improving the quality system at faculties where specializations are applied for and done. The law provisions either do not contain it or simply refer to the fact that a physician, who was granted specialization, signs a contract with a health care institution. </a:t>
            </a:r>
            <a:endParaRPr lang="en-US" sz="2000" dirty="0" smtClean="0"/>
          </a:p>
          <a:p>
            <a:r>
              <a:rPr lang="en-US" sz="2000" dirty="0" smtClean="0"/>
              <a:t>The </a:t>
            </a:r>
            <a:r>
              <a:rPr lang="en-US" sz="2000" dirty="0"/>
              <a:t>contract regulates mutual rights and obligations </a:t>
            </a:r>
            <a:r>
              <a:rPr lang="en-US" sz="2000" dirty="0" smtClean="0"/>
              <a:t>regarding </a:t>
            </a:r>
            <a:r>
              <a:rPr lang="en-US" sz="2000" dirty="0"/>
              <a:t>internship, passing the internship exam, and other rights and obligations </a:t>
            </a:r>
            <a:r>
              <a:rPr lang="en-US" sz="2000" dirty="0" smtClean="0"/>
              <a:t>concerning </a:t>
            </a:r>
            <a:r>
              <a:rPr lang="en-US" sz="2000" dirty="0"/>
              <a:t>the employment contract and everything prescribed by law and the statute</a:t>
            </a:r>
            <a:r>
              <a:rPr lang="en-US" sz="2000" dirty="0" smtClean="0"/>
              <a:t>.</a:t>
            </a:r>
          </a:p>
          <a:p>
            <a:r>
              <a:rPr lang="en-US" sz="2000" dirty="0">
                <a:solidFill>
                  <a:srgbClr val="FF0000"/>
                </a:solidFill>
              </a:rPr>
              <a:t>If an intern does not pass the internship exam within the time set by law or does not fulﬁll some obligations prescribed by the statute and the contract, he/she is obliged to repay the total amount of the remuneration and costs they made during the internship and everything in compliance with the signed contract</a:t>
            </a:r>
          </a:p>
        </p:txBody>
      </p:sp>
    </p:spTree>
    <p:extLst>
      <p:ext uri="{BB962C8B-B14F-4D97-AF65-F5344CB8AC3E}">
        <p14:creationId xmlns:p14="http://schemas.microsoft.com/office/powerpoint/2010/main" xmlns="" val="9754021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Specializations - procedure</a:t>
            </a:r>
            <a:endParaRPr lang="en-US" dirty="0"/>
          </a:p>
        </p:txBody>
      </p:sp>
      <p:sp>
        <p:nvSpPr>
          <p:cNvPr id="3" name="Content Placeholder 2"/>
          <p:cNvSpPr>
            <a:spLocks noGrp="1"/>
          </p:cNvSpPr>
          <p:nvPr>
            <p:ph idx="1"/>
          </p:nvPr>
        </p:nvSpPr>
        <p:spPr/>
        <p:txBody>
          <a:bodyPr>
            <a:normAutofit lnSpcReduction="10000"/>
          </a:bodyPr>
          <a:lstStyle/>
          <a:p>
            <a:pPr lvl="1"/>
            <a:r>
              <a:rPr lang="en-US" sz="2000" dirty="0"/>
              <a:t>It is within the competence of the Minister of Health to make a decision on a yearly basis deﬁning the ﬁelds of medicine in which a health practitioner may </a:t>
            </a:r>
            <a:r>
              <a:rPr lang="en-US" sz="2000" dirty="0" smtClean="0"/>
              <a:t>specialize </a:t>
            </a:r>
            <a:r>
              <a:rPr lang="en-US" sz="2000" dirty="0"/>
              <a:t>in after completing the internship and passing the professional exam based on the previously obtained opinion by the Institute for Public Health of </a:t>
            </a:r>
            <a:r>
              <a:rPr lang="en-US" sz="2000" dirty="0" smtClean="0"/>
              <a:t>Serbia.</a:t>
            </a:r>
            <a:endParaRPr lang="en-US" sz="2000" baseline="30000" dirty="0"/>
          </a:p>
          <a:p>
            <a:pPr lvl="1"/>
            <a:r>
              <a:rPr lang="en-US" sz="2000" dirty="0" smtClean="0"/>
              <a:t>Accordingly</a:t>
            </a:r>
            <a:r>
              <a:rPr lang="en-US" sz="2000" dirty="0"/>
              <a:t>, a public call for the approval of the Ministry of Health is issued. It is to conﬁrm approved specializations and invite health care institutions from the net- work plan to submit a request for each candidate whose specialization has been </a:t>
            </a:r>
            <a:r>
              <a:rPr lang="en-US" sz="2000" dirty="0" smtClean="0"/>
              <a:t>approved.</a:t>
            </a:r>
            <a:endParaRPr lang="en-US" sz="2000" baseline="30000" dirty="0"/>
          </a:p>
          <a:p>
            <a:pPr lvl="1"/>
            <a:r>
              <a:rPr lang="en-US" sz="2000" dirty="0" smtClean="0"/>
              <a:t>The </a:t>
            </a:r>
            <a:r>
              <a:rPr lang="en-US" sz="2000" dirty="0"/>
              <a:t>approval procedures are carried out in local health care </a:t>
            </a:r>
            <a:r>
              <a:rPr lang="en-US" sz="2000" dirty="0" smtClean="0"/>
              <a:t>institutions</a:t>
            </a:r>
            <a:r>
              <a:rPr lang="en-US" sz="2000" dirty="0"/>
              <a:t>, according to the rules of public advertising and elections, in accordance with the law and applicable rules. </a:t>
            </a:r>
            <a:endParaRPr lang="en-US" sz="2000" dirty="0" smtClean="0"/>
          </a:p>
          <a:p>
            <a:pPr lvl="1"/>
            <a:r>
              <a:rPr lang="en-US" sz="2000" dirty="0" smtClean="0"/>
              <a:t>There </a:t>
            </a:r>
            <a:r>
              <a:rPr lang="en-US" sz="2000" dirty="0"/>
              <a:t>are no discrepancies in Serbia and countries in the region.</a:t>
            </a:r>
          </a:p>
          <a:p>
            <a:r>
              <a:rPr lang="en-US" sz="2000" dirty="0"/>
              <a:t> </a:t>
            </a:r>
          </a:p>
          <a:p>
            <a:endParaRPr lang="en-US" dirty="0"/>
          </a:p>
        </p:txBody>
      </p:sp>
    </p:spTree>
    <p:extLst>
      <p:ext uri="{BB962C8B-B14F-4D97-AF65-F5344CB8AC3E}">
        <p14:creationId xmlns:p14="http://schemas.microsoft.com/office/powerpoint/2010/main" xmlns="" val="190188737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Specializations - procedure</a:t>
            </a:r>
          </a:p>
        </p:txBody>
      </p:sp>
      <p:sp>
        <p:nvSpPr>
          <p:cNvPr id="3" name="Content Placeholder 2"/>
          <p:cNvSpPr>
            <a:spLocks noGrp="1"/>
          </p:cNvSpPr>
          <p:nvPr>
            <p:ph idx="1"/>
          </p:nvPr>
        </p:nvSpPr>
        <p:spPr/>
        <p:txBody>
          <a:bodyPr/>
          <a:lstStyle/>
          <a:p>
            <a:pPr marL="204788" lvl="1">
              <a:spcBef>
                <a:spcPts val="1350"/>
              </a:spcBef>
              <a:buFont typeface="Arial" panose="020B0604020202020204" pitchFamily="34" charset="0"/>
              <a:buChar char="▪"/>
            </a:pPr>
            <a:r>
              <a:rPr lang="en-US" sz="2000" dirty="0"/>
              <a:t>The Medical Chamber of Serbia is also partly in charge of physicians’ </a:t>
            </a:r>
            <a:r>
              <a:rPr lang="en-US" sz="2000" dirty="0" smtClean="0"/>
              <a:t>specializations</a:t>
            </a:r>
            <a:r>
              <a:rPr lang="en-US" sz="2000" dirty="0"/>
              <a:t>, given the fact that, in compliance with the Statute of the Chamber, it organizes the activities within the special Board for Medical </a:t>
            </a:r>
            <a:r>
              <a:rPr lang="en-US" sz="2000" dirty="0" smtClean="0"/>
              <a:t>Education </a:t>
            </a:r>
            <a:r>
              <a:rPr lang="en-US" sz="2000" dirty="0"/>
              <a:t>and has a record of physicians doing a specialization at that </a:t>
            </a:r>
            <a:r>
              <a:rPr lang="en-US" sz="2000" dirty="0" smtClean="0"/>
              <a:t>moment.</a:t>
            </a:r>
            <a:endParaRPr lang="en-US" sz="2000" baseline="30000" dirty="0"/>
          </a:p>
          <a:p>
            <a:pPr marL="204788" lvl="1">
              <a:spcBef>
                <a:spcPts val="1350"/>
              </a:spcBef>
              <a:buFont typeface="Arial" panose="020B0604020202020204" pitchFamily="34" charset="0"/>
              <a:buChar char="▪"/>
            </a:pPr>
            <a:r>
              <a:rPr lang="en-US" sz="2000" dirty="0" smtClean="0"/>
              <a:t>Together </a:t>
            </a:r>
            <a:r>
              <a:rPr lang="en-US" sz="2000" dirty="0"/>
              <a:t>with regional chambers, it arrives at conclusions about current issues in order to clarify all the ambiguities physicians have while doing their </a:t>
            </a:r>
            <a:r>
              <a:rPr lang="en-US" sz="2000" dirty="0" smtClean="0"/>
              <a:t>specialization.</a:t>
            </a:r>
            <a:endParaRPr lang="en-US" sz="2000" dirty="0"/>
          </a:p>
          <a:p>
            <a:pPr marL="204788" lvl="1">
              <a:spcBef>
                <a:spcPts val="1350"/>
              </a:spcBef>
              <a:buFont typeface="Arial" panose="020B0604020202020204" pitchFamily="34" charset="0"/>
              <a:buChar char="▪"/>
            </a:pPr>
            <a:r>
              <a:rPr lang="en-US" sz="2000" dirty="0" smtClean="0"/>
              <a:t>The </a:t>
            </a:r>
            <a:r>
              <a:rPr lang="en-US" sz="2000" dirty="0"/>
              <a:t>Medical </a:t>
            </a:r>
            <a:r>
              <a:rPr lang="en-US" sz="2000" dirty="0" smtClean="0"/>
              <a:t>Chamber </a:t>
            </a:r>
            <a:r>
              <a:rPr lang="en-US" sz="2000" dirty="0"/>
              <a:t>of Serbia has put forward the proposal about the uniﬁcation of current terms of physicians’ specialist professions as bylaws have changed but names and terms have remained the same</a:t>
            </a:r>
            <a:r>
              <a:rPr lang="en-US" sz="2000" dirty="0" smtClean="0"/>
              <a:t>.</a:t>
            </a:r>
          </a:p>
          <a:p>
            <a:pPr marL="204788" lvl="1">
              <a:spcBef>
                <a:spcPts val="1350"/>
              </a:spcBef>
              <a:buFont typeface="Arial" panose="020B0604020202020204" pitchFamily="34" charset="0"/>
              <a:buChar char="▪"/>
            </a:pPr>
            <a:r>
              <a:rPr lang="en-US" sz="2000" dirty="0" smtClean="0"/>
              <a:t> </a:t>
            </a:r>
            <a:r>
              <a:rPr lang="en-US" sz="2000" dirty="0">
                <a:solidFill>
                  <a:srgbClr val="FF0000"/>
                </a:solidFill>
              </a:rPr>
              <a:t>Physicians’ licenses indicate specializations and </a:t>
            </a:r>
            <a:r>
              <a:rPr lang="en-US" sz="2000" dirty="0" err="1" smtClean="0">
                <a:solidFill>
                  <a:srgbClr val="FF0000"/>
                </a:solidFill>
              </a:rPr>
              <a:t>subspecializations</a:t>
            </a:r>
            <a:r>
              <a:rPr lang="en-US" sz="2000" dirty="0" smtClean="0">
                <a:solidFill>
                  <a:srgbClr val="FF0000"/>
                </a:solidFill>
              </a:rPr>
              <a:t> </a:t>
            </a:r>
            <a:r>
              <a:rPr lang="en-US" sz="2000" dirty="0">
                <a:solidFill>
                  <a:srgbClr val="FF0000"/>
                </a:solidFill>
              </a:rPr>
              <a:t>from the same </a:t>
            </a:r>
            <a:r>
              <a:rPr lang="en-US" sz="2000" dirty="0" smtClean="0">
                <a:solidFill>
                  <a:srgbClr val="FF0000"/>
                </a:solidFill>
              </a:rPr>
              <a:t>ﬁeld.</a:t>
            </a:r>
            <a:endParaRPr lang="en-US" dirty="0">
              <a:solidFill>
                <a:srgbClr val="FF0000"/>
              </a:solidFill>
            </a:endParaRPr>
          </a:p>
        </p:txBody>
      </p:sp>
    </p:spTree>
    <p:extLst>
      <p:ext uri="{BB962C8B-B14F-4D97-AF65-F5344CB8AC3E}">
        <p14:creationId xmlns:p14="http://schemas.microsoft.com/office/powerpoint/2010/main" xmlns="" val="211096014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0"/>
            <a:ext cx="10059590" cy="2667000"/>
          </a:xfrm>
        </p:spPr>
        <p:txBody>
          <a:bodyPr/>
          <a:lstStyle/>
          <a:p>
            <a:pPr lvl="1"/>
            <a:r>
              <a:rPr lang="en-US" sz="2800" dirty="0"/>
              <a:t>A health care practitioner, or medical associate, who has ﬁnished their </a:t>
            </a:r>
            <a:r>
              <a:rPr lang="en-US" sz="2800" dirty="0" smtClean="0"/>
              <a:t>medical </a:t>
            </a:r>
            <a:r>
              <a:rPr lang="en-US" sz="2800" dirty="0"/>
              <a:t>education at the relevant school, faculty, and specialization abroad, as well as a health care practitioner, or medical associate who is a foreign citizen, may be engaged in a health care activity as a profession, if their foreign school document is recognized (degree validation). The recognition of a foreign school document is done in compliance with the </a:t>
            </a:r>
            <a:r>
              <a:rPr lang="en-US" sz="2800" dirty="0" smtClean="0"/>
              <a:t>law.</a:t>
            </a:r>
            <a:r>
              <a:rPr lang="en-US" sz="2800" dirty="0"/>
              <a:t/>
            </a:r>
            <a:br>
              <a:rPr lang="en-US" sz="2800" dirty="0"/>
            </a:br>
            <a:endParaRPr lang="en-US" sz="2800" dirty="0"/>
          </a:p>
        </p:txBody>
      </p:sp>
      <p:sp>
        <p:nvSpPr>
          <p:cNvPr id="4" name="Text Placeholder 3"/>
          <p:cNvSpPr>
            <a:spLocks noGrp="1"/>
          </p:cNvSpPr>
          <p:nvPr>
            <p:ph type="body" idx="1"/>
          </p:nvPr>
        </p:nvSpPr>
        <p:spPr/>
        <p:txBody>
          <a:bodyPr/>
          <a:lstStyle/>
          <a:p>
            <a:r>
              <a:rPr lang="en-US" dirty="0"/>
              <a:t>Article 179</a:t>
            </a:r>
          </a:p>
        </p:txBody>
      </p:sp>
    </p:spTree>
    <p:extLst>
      <p:ext uri="{BB962C8B-B14F-4D97-AF65-F5344CB8AC3E}">
        <p14:creationId xmlns:p14="http://schemas.microsoft.com/office/powerpoint/2010/main" xmlns="" val="709255706"/>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2098</TotalTime>
  <Words>5687</Words>
  <Application>Microsoft Office PowerPoint</Application>
  <PresentationFormat>Custom</PresentationFormat>
  <Paragraphs>197</Paragraphs>
  <Slides>54</Slides>
  <Notes>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Chalkboard 16x9</vt:lpstr>
      <vt:lpstr>HEALTHCARE WORKERS AND HEALTHCARE ASSOCIATES. RIGHTS, DUTIES AND RESPONSIBILITIES. ISSUANCE, RENEWAL, REVOCATION OF LICENSE </vt:lpstr>
      <vt:lpstr>TRAINING OF PHYSICIANS</vt:lpstr>
      <vt:lpstr>Specializations</vt:lpstr>
      <vt:lpstr>Specializations and subspecializations</vt:lpstr>
      <vt:lpstr>Professional development</vt:lpstr>
      <vt:lpstr>Intern</vt:lpstr>
      <vt:lpstr>Specializations - procedure</vt:lpstr>
      <vt:lpstr>Specializations - procedure</vt:lpstr>
      <vt:lpstr>A health care practitioner, or medical associate, who has ﬁnished their medical education at the relevant school, faculty, and specialization abroad, as well as a health care practitioner, or medical associate who is a foreign citizen, may be engaged in a health care activity as a profession, if their foreign school document is recognized (degree validation). The recognition of a foreign school document is done in compliance with the law. </vt:lpstr>
      <vt:lpstr>Primarius</vt:lpstr>
      <vt:lpstr>Assessment of the needs of health care service</vt:lpstr>
      <vt:lpstr>LICENSING OF PHYSICIANS</vt:lpstr>
      <vt:lpstr>Licensing</vt:lpstr>
      <vt:lpstr>A health professional may practice medicine in a health care institution or private practice if: he has completed internships and passed the professional examination; obtained or renewed the license (Article 153). The performance of a health care activity means the independent provision of health care without direct supervision of another health care professional.</vt:lpstr>
      <vt:lpstr>License</vt:lpstr>
      <vt:lpstr>A health care practitioner, who has not been issued, or who has not renewed the license, under the conditions laid down by the law, may not carry out independent practice in a health care facility or private practice. Until the issuing, or renewal of the license, the health care practitioner can provide health care in a health care facility or private practice under the supervision of a health care practitioner who has been issued or who has renewed the license with the competent association, and who will be designated by the director of the health care facility or the founder of private practice. </vt:lpstr>
      <vt:lpstr>The license can be issued under the condition that a health care practitioner: </vt:lpstr>
      <vt:lpstr>Revoked license</vt:lpstr>
      <vt:lpstr>Renewing the license</vt:lpstr>
      <vt:lpstr>The Chamber temporarily revokes the license of a health care practitioner:</vt:lpstr>
      <vt:lpstr>Special cases</vt:lpstr>
      <vt:lpstr>Professional misconduct</vt:lpstr>
      <vt:lpstr>The contract on sideline</vt:lpstr>
      <vt:lpstr>Sideline work without consent</vt:lpstr>
      <vt:lpstr>Slide 25</vt:lpstr>
      <vt:lpstr>A foreign citizen, who performs a health care activity</vt:lpstr>
      <vt:lpstr>In addition to the conditions prescribed by law governing the entry, movement and stay of foreign nationals, a foreign citizen must also fulﬁl the following conditions: </vt:lpstr>
      <vt:lpstr>The temporary license is issued in a procedure governed by the competent chamber of health professionals. The chamber may issue the temporary license for a total duration of up to 180 days during one calendar year. It is forbidden for a health care institution, i.e., a private practice, to engage foreign national health practitioners contrary to the law.  </vt:lpstr>
      <vt:lpstr>General Practitioners </vt:lpstr>
      <vt:lpstr>A chosen physician is: </vt:lpstr>
      <vt:lpstr>Chosen physician</vt:lpstr>
      <vt:lpstr>Choosing a physician - procedure</vt:lpstr>
      <vt:lpstr>Medical Specialists </vt:lpstr>
      <vt:lpstr>Work of medical specialists</vt:lpstr>
      <vt:lpstr>Rights of physicians</vt:lpstr>
      <vt:lpstr>The right to perform a medical profession</vt:lpstr>
      <vt:lpstr>The HCA deﬁnes the medical profession as the one that provides health care protection of citizens. It implies carrying out measures and activities connected with health care protection that are used for protecting and improving people’s health performed by medical services and everything in compliance with the health care doctrine and with the help of health care technologies. The measures and activities applied should be based on scientiﬁc proofs, i.e., they should be safe and effective and in compliance with principles of professional ethics (Article 5).</vt:lpstr>
      <vt:lpstr>When it comes to private practice, it should perform particular medical activities prescribed by law or entrusted by the Minister’s decree </vt:lpstr>
      <vt:lpstr>The law addresses to the performance of particular activities in private practice as well. It is neither allowed to perform them referring to emergency services, supplying blood and blood products, taking, storing and transplanting organs and parts of the human body, producing serum and vaccines, performing pathoanatomy and autopsy activities nor health care activities in the ﬁeld of public health (Article 38 paragraph 8). Further, it is not allowed to do any kind of medical research in private practice (Article 25). </vt:lpstr>
      <vt:lpstr>The obligation to provide emergency medical help</vt:lpstr>
      <vt:lpstr>The medical malpractice is punishable by the rule that a physician is forbidden to abuse power in the workplace (Article 18).</vt:lpstr>
      <vt:lpstr>A physician cannot use a medical call or their position to obtain an unlawful material gain or other beneﬁts either for him/herself or others.</vt:lpstr>
      <vt:lpstr>A physician cannot use the titles that are not officially assigned to him/her.</vt:lpstr>
      <vt:lpstr>The physician should act with increased care and to the best of his knowledge when giving medical certiﬁcates, reports and opinions.</vt:lpstr>
      <vt:lpstr>Giving any false conﬁrmations (about medicines, devices, methods, state of health, etc.) is a serious violation of the principles of medical ethics. Uncritical publication and promotion of insufficiently tested diagnostic, therapeutic, and other methods of treatment, as well as drugs, is an ethical violation.</vt:lpstr>
      <vt:lpstr>A physician is obliged to oppose unprofessional, unethical and illegal actions of physicians in the ﬁeld of diagnostics and treatment and to inform competent authorities and institutions about it.</vt:lpstr>
      <vt:lpstr>In the exercise of his profession, a physician must not be guided by motives of personal gain. The physician is obliged to actively ﬁght against corruption in health care, with the support and engagement of the chamber and competent state and other bodies and organizations</vt:lpstr>
      <vt:lpstr>Any abuse of public authority and means for personal enrichment is dishonorable for a physician. It is not allowed to a physician to use his/her professional knowledge and experience for inhumane purposes or to participate in the commission of torture or other forms of humiliation, disdain, and cruel treatment with another human being.</vt:lpstr>
      <vt:lpstr>There are other criminal offenses within the law that are of general importance as they concern not only the health care system but also economic activities such as giving false testimony, revealing professional secrets, abuse of position, trafficking in human beings (organs), etc.</vt:lpstr>
      <vt:lpstr>CASE 1: PROFESSIONAL BOUNDARIES</vt:lpstr>
      <vt:lpstr>Questions</vt:lpstr>
      <vt:lpstr>Answer</vt:lpstr>
      <vt:lpstr>KEY POINTS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312</cp:revision>
  <dcterms:created xsi:type="dcterms:W3CDTF">2017-12-03T22:12:24Z</dcterms:created>
  <dcterms:modified xsi:type="dcterms:W3CDTF">2024-02-12T13:51:28Z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